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6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2.jpeg"/><Relationship Id="rId3" Type="http://schemas.microsoft.com/office/2007/relationships/media" Target="../media/media3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.png"/><Relationship Id="rId2" Type="http://schemas.openxmlformats.org/officeDocument/2006/relationships/audio" Target="../media/media2.mp3"/><Relationship Id="rId16" Type="http://schemas.openxmlformats.org/officeDocument/2006/relationships/image" Target="../media/image15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9.png"/><Relationship Id="rId5" Type="http://schemas.microsoft.com/office/2007/relationships/media" Target="../media/media4.mp3"/><Relationship Id="rId1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audio" Target="../media/media3.mp3"/><Relationship Id="rId9" Type="http://schemas.openxmlformats.org/officeDocument/2006/relationships/slide" Target="slide5.xml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2.jpeg"/><Relationship Id="rId3" Type="http://schemas.microsoft.com/office/2007/relationships/media" Target="../media/media3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9.png"/><Relationship Id="rId5" Type="http://schemas.microsoft.com/office/2007/relationships/media" Target="../media/media4.mp3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audio" Target="../media/media3.mp3"/><Relationship Id="rId9" Type="http://schemas.openxmlformats.org/officeDocument/2006/relationships/slide" Target="slide5.xml"/><Relationship Id="rId1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2.jpeg"/><Relationship Id="rId3" Type="http://schemas.microsoft.com/office/2007/relationships/media" Target="../media/media3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.png"/><Relationship Id="rId2" Type="http://schemas.openxmlformats.org/officeDocument/2006/relationships/audio" Target="../media/media2.mp3"/><Relationship Id="rId16" Type="http://schemas.openxmlformats.org/officeDocument/2006/relationships/image" Target="../media/image18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9.png"/><Relationship Id="rId5" Type="http://schemas.microsoft.com/office/2007/relationships/media" Target="../media/media4.mp3"/><Relationship Id="rId1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audio" Target="../media/media3.mp3"/><Relationship Id="rId9" Type="http://schemas.openxmlformats.org/officeDocument/2006/relationships/slide" Target="slide5.xml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2.jpeg"/><Relationship Id="rId3" Type="http://schemas.microsoft.com/office/2007/relationships/media" Target="../media/media3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.png"/><Relationship Id="rId2" Type="http://schemas.openxmlformats.org/officeDocument/2006/relationships/audio" Target="../media/media2.mp3"/><Relationship Id="rId16" Type="http://schemas.openxmlformats.org/officeDocument/2006/relationships/image" Target="../media/image19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9.png"/><Relationship Id="rId5" Type="http://schemas.microsoft.com/office/2007/relationships/media" Target="../media/media4.mp3"/><Relationship Id="rId1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audio" Target="../media/media3.mp3"/><Relationship Id="rId9" Type="http://schemas.openxmlformats.org/officeDocument/2006/relationships/slide" Target="slide5.xml"/><Relationship Id="rId1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2.jpeg"/><Relationship Id="rId3" Type="http://schemas.microsoft.com/office/2007/relationships/media" Target="../media/media3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9.png"/><Relationship Id="rId5" Type="http://schemas.microsoft.com/office/2007/relationships/media" Target="../media/media4.mp3"/><Relationship Id="rId1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audio" Target="../media/media3.mp3"/><Relationship Id="rId9" Type="http://schemas.openxmlformats.org/officeDocument/2006/relationships/slide" Target="slide5.xml"/><Relationship Id="rId1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slide" Target="slide5.xml"/><Relationship Id="rId12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7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.png"/><Relationship Id="rId4" Type="http://schemas.openxmlformats.org/officeDocument/2006/relationships/audio" Target="../media/media3.mp3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86610_10-p-foni-dlya-finansovikh-prezentatsi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556792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Финансовые ребусы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6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86610_10-p-foni-dlya-finansovikh-prezentatsi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2348880"/>
            <a:ext cx="7560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«Кто хочет стать миллионером?»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88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uq8sx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став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24328" y="4149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20943"/>
      </p:ext>
    </p:extLst>
  </p:cSld>
  <p:clrMapOvr>
    <a:masterClrMapping/>
  </p:clrMapOvr>
  <p:transition>
    <p:sndAc>
      <p:stSnd>
        <p:snd r:embed="rId4" name="NEX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88913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53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4101" name="AutoShape 67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4102" name="AutoShape 68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</a:t>
            </a:r>
          </a:p>
        </p:txBody>
      </p:sp>
      <p:sp>
        <p:nvSpPr>
          <p:cNvPr id="4103" name="AutoShape 69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4104" name="AutoShape 70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4105" name="AutoShape 71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100 000</a:t>
            </a:r>
          </a:p>
        </p:txBody>
      </p:sp>
      <p:sp>
        <p:nvSpPr>
          <p:cNvPr id="4106" name="AutoShape 72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50 000</a:t>
            </a:r>
          </a:p>
        </p:txBody>
      </p:sp>
      <p:sp>
        <p:nvSpPr>
          <p:cNvPr id="4107" name="AutoShape 73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5 000</a:t>
            </a:r>
          </a:p>
        </p:txBody>
      </p:sp>
      <p:sp>
        <p:nvSpPr>
          <p:cNvPr id="4108" name="AutoShape 74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1000</a:t>
            </a:r>
          </a:p>
        </p:txBody>
      </p:sp>
      <p:sp>
        <p:nvSpPr>
          <p:cNvPr id="4109" name="AutoShape 75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</a:t>
            </a:r>
          </a:p>
        </p:txBody>
      </p:sp>
      <p:sp>
        <p:nvSpPr>
          <p:cNvPr id="4110" name="Oval 77"/>
          <p:cNvSpPr>
            <a:spLocks noChangeArrowheads="1"/>
          </p:cNvSpPr>
          <p:nvPr/>
        </p:nvSpPr>
        <p:spPr bwMode="auto">
          <a:xfrm>
            <a:off x="2627313" y="188913"/>
            <a:ext cx="1079500" cy="100806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50/50</a:t>
            </a:r>
          </a:p>
        </p:txBody>
      </p:sp>
      <p:grpSp>
        <p:nvGrpSpPr>
          <p:cNvPr id="4111" name="Group 90"/>
          <p:cNvGrpSpPr>
            <a:grpSpLocks/>
          </p:cNvGrpSpPr>
          <p:nvPr/>
        </p:nvGrpSpPr>
        <p:grpSpPr bwMode="auto">
          <a:xfrm>
            <a:off x="3995738" y="188913"/>
            <a:ext cx="1079500" cy="1008062"/>
            <a:chOff x="2517" y="119"/>
            <a:chExt cx="680" cy="635"/>
          </a:xfrm>
        </p:grpSpPr>
        <p:sp>
          <p:nvSpPr>
            <p:cNvPr id="4112" name="Oval 78"/>
            <p:cNvSpPr>
              <a:spLocks noChangeArrowheads="1"/>
            </p:cNvSpPr>
            <p:nvPr/>
          </p:nvSpPr>
          <p:spPr bwMode="auto">
            <a:xfrm>
              <a:off x="2517" y="119"/>
              <a:ext cx="680" cy="6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113" name="Picture 8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9" y="210"/>
              <a:ext cx="19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4" name="Picture 8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8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5" name="Picture 8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34" name="Picture 2" descr="Телепередача «&quot;Кто хочет стать миллионером?&quot; с Дмитрием Дибровым» на канале  «Первый» , Хабаровс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844824"/>
            <a:ext cx="5472608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5400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5125" name="AutoShape 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0840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Г. </a:t>
            </a:r>
            <a:r>
              <a:rPr lang="ru-RU" sz="1600" b="1" dirty="0" smtClean="0"/>
              <a:t>Дамы дворянского </a:t>
            </a:r>
          </a:p>
          <a:p>
            <a:r>
              <a:rPr lang="ru-RU" sz="1600" b="1" dirty="0" smtClean="0"/>
              <a:t>происхождения</a:t>
            </a:r>
            <a:endParaRPr lang="ru-RU" sz="1600" b="1" dirty="0"/>
          </a:p>
        </p:txBody>
      </p:sp>
      <p:sp>
        <p:nvSpPr>
          <p:cNvPr id="5126" name="AutoShape 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2385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Б. </a:t>
            </a:r>
            <a:r>
              <a:rPr lang="ru-RU" sz="1600" b="1" dirty="0" smtClean="0"/>
              <a:t>Женщины от 30 лет</a:t>
            </a:r>
            <a:endParaRPr lang="ru-RU" sz="1600" b="1" dirty="0"/>
          </a:p>
        </p:txBody>
      </p:sp>
      <p:sp>
        <p:nvSpPr>
          <p:cNvPr id="5127" name="AutoShape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08400" y="4292600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В. </a:t>
            </a:r>
            <a:r>
              <a:rPr lang="ru-RU" sz="1600" b="1" dirty="0" smtClean="0"/>
              <a:t>Жены руководителей</a:t>
            </a:r>
            <a:endParaRPr lang="ru-RU" sz="1600" b="1" dirty="0"/>
          </a:p>
        </p:txBody>
      </p:sp>
      <p:sp>
        <p:nvSpPr>
          <p:cNvPr id="5128" name="AutoShape 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23850" y="4292600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А. </a:t>
            </a:r>
            <a:r>
              <a:rPr lang="ru-RU" sz="1600" b="1" dirty="0"/>
              <a:t>Н</a:t>
            </a:r>
            <a:r>
              <a:rPr lang="ru-RU" sz="1600" b="1" dirty="0" smtClean="0"/>
              <a:t>езамужние женщины</a:t>
            </a:r>
            <a:endParaRPr lang="ru-RU" sz="1600" b="1" dirty="0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100 000</a:t>
            </a: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25 000</a:t>
            </a: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5 000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1000</a:t>
            </a: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</a:t>
            </a: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2627313" y="188913"/>
            <a:ext cx="1079500" cy="10080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50/50</a:t>
            </a:r>
          </a:p>
        </p:txBody>
      </p:sp>
      <p:pic>
        <p:nvPicPr>
          <p:cNvPr id="5139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188640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40" name="Группа 24"/>
          <p:cNvGrpSpPr>
            <a:grpSpLocks/>
          </p:cNvGrpSpPr>
          <p:nvPr/>
        </p:nvGrpSpPr>
        <p:grpSpPr bwMode="auto">
          <a:xfrm>
            <a:off x="3995738" y="188913"/>
            <a:ext cx="1079500" cy="1008062"/>
            <a:chOff x="3995738" y="188913"/>
            <a:chExt cx="1079500" cy="1008062"/>
          </a:xfrm>
        </p:grpSpPr>
        <p:sp>
          <p:nvSpPr>
            <p:cNvPr id="5141" name="Oval 19"/>
            <p:cNvSpPr>
              <a:spLocks noChangeArrowheads="1"/>
            </p:cNvSpPr>
            <p:nvPr/>
          </p:nvSpPr>
          <p:spPr bwMode="auto">
            <a:xfrm>
              <a:off x="3995738" y="188913"/>
              <a:ext cx="1079500" cy="10080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42" name="Picture 2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427538" y="333375"/>
              <a:ext cx="309562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3" name="Picture 2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140200" y="404813"/>
              <a:ext cx="273050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4" name="Picture 2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16463" y="404813"/>
              <a:ext cx="273050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010" name="Picture 2" descr="дибров - Создать мем - Meme-arsenal.co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1484784"/>
            <a:ext cx="2190768" cy="2016224"/>
          </a:xfrm>
          <a:prstGeom prst="rect">
            <a:avLst/>
          </a:prstGeom>
          <a:noFill/>
        </p:spPr>
      </p:pic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2699792" y="1700808"/>
            <a:ext cx="4608513" cy="2033588"/>
          </a:xfrm>
          <a:prstGeom prst="wedgeRoundRectCallout">
            <a:avLst>
              <a:gd name="adj1" fmla="val -63621"/>
              <a:gd name="adj2" fmla="val -2032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 1911 года на работу в Государственный банк нанимать женщин было запрещено. Даже после снятия запрета на службу поступали исключительно….?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" name="неправильный отве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23850" y="333375"/>
            <a:ext cx="609600" cy="609600"/>
          </a:xfrm>
          <a:prstGeom prst="rect">
            <a:avLst/>
          </a:prstGeom>
        </p:spPr>
      </p:pic>
      <p:pic>
        <p:nvPicPr>
          <p:cNvPr id="3" name="правильный ответ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65354" y="3573463"/>
            <a:ext cx="609600" cy="609600"/>
          </a:xfrm>
          <a:prstGeom prst="rect">
            <a:avLst/>
          </a:prstGeom>
        </p:spPr>
      </p:pic>
      <p:pic>
        <p:nvPicPr>
          <p:cNvPr id="4" name="переход к след вопросу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915150" y="607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6422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8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2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1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1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5125" name="AutoShape 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0840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Г. Туалетная бумага          </a:t>
            </a:r>
            <a:r>
              <a:rPr lang="ru-RU" b="1" dirty="0"/>
              <a:t>-</a:t>
            </a:r>
          </a:p>
        </p:txBody>
      </p:sp>
      <p:sp>
        <p:nvSpPr>
          <p:cNvPr id="5126" name="AutoShape 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2385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Б. Гель для рук</a:t>
            </a:r>
            <a:endParaRPr lang="ru-RU" b="1" dirty="0"/>
          </a:p>
        </p:txBody>
      </p:sp>
      <p:sp>
        <p:nvSpPr>
          <p:cNvPr id="5127" name="AutoShape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08400" y="4292600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В. Медицинская маска</a:t>
            </a:r>
            <a:endParaRPr lang="ru-RU" b="1" dirty="0"/>
          </a:p>
        </p:txBody>
      </p:sp>
      <p:sp>
        <p:nvSpPr>
          <p:cNvPr id="5128" name="AutoShape 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23850" y="4292600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А.      Перчатки</a:t>
            </a:r>
            <a:endParaRPr lang="ru-RU" b="1" dirty="0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100 000</a:t>
            </a: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25 000</a:t>
            </a: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5 000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1000</a:t>
            </a: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</a:t>
            </a: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2627313" y="188913"/>
            <a:ext cx="1079500" cy="10080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50/50</a:t>
            </a:r>
          </a:p>
        </p:txBody>
      </p:sp>
      <p:pic>
        <p:nvPicPr>
          <p:cNvPr id="5139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188640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40" name="Группа 24"/>
          <p:cNvGrpSpPr>
            <a:grpSpLocks/>
          </p:cNvGrpSpPr>
          <p:nvPr/>
        </p:nvGrpSpPr>
        <p:grpSpPr bwMode="auto">
          <a:xfrm>
            <a:off x="3995738" y="188913"/>
            <a:ext cx="1079500" cy="1008062"/>
            <a:chOff x="3995738" y="188913"/>
            <a:chExt cx="1079500" cy="1008062"/>
          </a:xfrm>
        </p:grpSpPr>
        <p:sp>
          <p:nvSpPr>
            <p:cNvPr id="5141" name="Oval 19"/>
            <p:cNvSpPr>
              <a:spLocks noChangeArrowheads="1"/>
            </p:cNvSpPr>
            <p:nvPr/>
          </p:nvSpPr>
          <p:spPr bwMode="auto">
            <a:xfrm>
              <a:off x="3995738" y="188913"/>
              <a:ext cx="1079500" cy="10080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42" name="Picture 2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427538" y="333375"/>
              <a:ext cx="309562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3" name="Picture 2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140200" y="404813"/>
              <a:ext cx="273050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4" name="Picture 2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16463" y="404813"/>
              <a:ext cx="273050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010" name="Picture 2" descr="дибров - Создать мем - Meme-arsenal.co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1484784"/>
            <a:ext cx="2190768" cy="2016224"/>
          </a:xfrm>
          <a:prstGeom prst="rect">
            <a:avLst/>
          </a:prstGeom>
          <a:noFill/>
        </p:spPr>
      </p:pic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2699792" y="1700807"/>
            <a:ext cx="4608513" cy="2232249"/>
          </a:xfrm>
          <a:prstGeom prst="wedgeRoundRectCallout">
            <a:avLst>
              <a:gd name="adj1" fmla="val -63621"/>
              <a:gd name="adj2" fmla="val -2032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В расчет инфляции (индекса потребительских цен) входит более 560 различных товаров и услуг. И каждый год 1 января Росстат обновляет этот список в зависимости от структуры расходов граждан. Начиная с 1 января 2021 года в данный список был включен товар, который был основным «аксессуаром» многих людей в 2020 году. Назовите этот товар.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" name="неправильный отве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51520" y="37647"/>
            <a:ext cx="609600" cy="609600"/>
          </a:xfrm>
          <a:prstGeom prst="rect">
            <a:avLst/>
          </a:prstGeom>
        </p:spPr>
      </p:pic>
      <p:pic>
        <p:nvPicPr>
          <p:cNvPr id="3" name="правильный ответ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3538" y="3573463"/>
            <a:ext cx="609600" cy="609600"/>
          </a:xfrm>
          <a:prstGeom prst="rect">
            <a:avLst/>
          </a:prstGeom>
        </p:spPr>
      </p:pic>
      <p:pic>
        <p:nvPicPr>
          <p:cNvPr id="4" name="переход к след вопросу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890431" y="5963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0853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8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2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1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1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5125" name="AutoShape 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0840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Г          </a:t>
            </a:r>
            <a:r>
              <a:rPr lang="ru-RU" b="1" dirty="0" smtClean="0"/>
              <a:t>в  2024  году</a:t>
            </a:r>
            <a:endParaRPr lang="ru-RU" b="1" dirty="0"/>
          </a:p>
        </p:txBody>
      </p:sp>
      <p:sp>
        <p:nvSpPr>
          <p:cNvPr id="5126" name="AutoShape 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2385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Б        </a:t>
            </a:r>
            <a:r>
              <a:rPr lang="ru-RU" b="1" dirty="0" smtClean="0"/>
              <a:t>в  2028 году</a:t>
            </a:r>
            <a:endParaRPr lang="ru-RU" b="1" dirty="0"/>
          </a:p>
        </p:txBody>
      </p:sp>
      <p:sp>
        <p:nvSpPr>
          <p:cNvPr id="5127" name="AutoShape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08400" y="4292600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В         </a:t>
            </a:r>
            <a:r>
              <a:rPr lang="ru-RU" b="1" dirty="0" err="1" smtClean="0"/>
              <a:t>в</a:t>
            </a:r>
            <a:r>
              <a:rPr lang="ru-RU" b="1" dirty="0" smtClean="0"/>
              <a:t>   2026 году</a:t>
            </a:r>
            <a:endParaRPr lang="ru-RU" b="1" dirty="0"/>
          </a:p>
        </p:txBody>
      </p:sp>
      <p:sp>
        <p:nvSpPr>
          <p:cNvPr id="5128" name="AutoShape 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23850" y="4292600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А         </a:t>
            </a:r>
            <a:r>
              <a:rPr lang="ru-RU" b="1" dirty="0" smtClean="0"/>
              <a:t>в 2030 году</a:t>
            </a:r>
            <a:endParaRPr lang="ru-RU" b="1" dirty="0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100 000</a:t>
            </a: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25 000</a:t>
            </a: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5 000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1000</a:t>
            </a: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</a:t>
            </a: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2627313" y="188913"/>
            <a:ext cx="1079500" cy="10080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50/50</a:t>
            </a:r>
          </a:p>
        </p:txBody>
      </p:sp>
      <p:pic>
        <p:nvPicPr>
          <p:cNvPr id="5139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188640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40" name="Группа 24"/>
          <p:cNvGrpSpPr>
            <a:grpSpLocks/>
          </p:cNvGrpSpPr>
          <p:nvPr/>
        </p:nvGrpSpPr>
        <p:grpSpPr bwMode="auto">
          <a:xfrm>
            <a:off x="3995738" y="188913"/>
            <a:ext cx="1079500" cy="1008062"/>
            <a:chOff x="3995738" y="188913"/>
            <a:chExt cx="1079500" cy="1008062"/>
          </a:xfrm>
        </p:grpSpPr>
        <p:sp>
          <p:nvSpPr>
            <p:cNvPr id="5141" name="Oval 19"/>
            <p:cNvSpPr>
              <a:spLocks noChangeArrowheads="1"/>
            </p:cNvSpPr>
            <p:nvPr/>
          </p:nvSpPr>
          <p:spPr bwMode="auto">
            <a:xfrm>
              <a:off x="3995738" y="188913"/>
              <a:ext cx="1079500" cy="10080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42" name="Picture 2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427538" y="333375"/>
              <a:ext cx="309562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3" name="Picture 2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140200" y="404813"/>
              <a:ext cx="273050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4" name="Picture 2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16463" y="404813"/>
              <a:ext cx="273050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010" name="Picture 2" descr="дибров - Создать мем - Meme-arsenal.co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1484784"/>
            <a:ext cx="2190768" cy="2016224"/>
          </a:xfrm>
          <a:prstGeom prst="rect">
            <a:avLst/>
          </a:prstGeom>
          <a:noFill/>
        </p:spPr>
      </p:pic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2699792" y="1700808"/>
            <a:ext cx="4608513" cy="2033588"/>
          </a:xfrm>
          <a:prstGeom prst="wedgeRoundRectCallout">
            <a:avLst>
              <a:gd name="adj1" fmla="val -63621"/>
              <a:gd name="adj2" fmla="val -2032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В пресс-релизе Банка России по ключевой ставке публикуется прогноз годовой инфляции с учетом проводимой денежно-кредитной политики. В каком году годовая инфляция в России вернется к цели Банка России – 4% годовых?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" name="неправильный отве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51520" y="188640"/>
            <a:ext cx="609600" cy="609600"/>
          </a:xfrm>
          <a:prstGeom prst="rect">
            <a:avLst/>
          </a:prstGeom>
        </p:spPr>
      </p:pic>
      <p:pic>
        <p:nvPicPr>
          <p:cNvPr id="3" name="правильный ответ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42449" y="3683000"/>
            <a:ext cx="609600" cy="609600"/>
          </a:xfrm>
          <a:prstGeom prst="rect">
            <a:avLst/>
          </a:prstGeom>
        </p:spPr>
      </p:pic>
      <p:pic>
        <p:nvPicPr>
          <p:cNvPr id="4" name="переход к след вопросу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749279" y="58918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0853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8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2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1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1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5125" name="AutoShape 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0840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Г. Василий Струве</a:t>
            </a:r>
            <a:endParaRPr lang="ru-RU" b="1" dirty="0"/>
          </a:p>
        </p:txBody>
      </p:sp>
      <p:sp>
        <p:nvSpPr>
          <p:cNvPr id="5126" name="AutoShape 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2385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Б. Мария Митчелл</a:t>
            </a:r>
            <a:endParaRPr lang="ru-RU" b="1" dirty="0"/>
          </a:p>
        </p:txBody>
      </p:sp>
      <p:sp>
        <p:nvSpPr>
          <p:cNvPr id="5127" name="AutoShape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08400" y="4292600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В. Михаил Ломоносов</a:t>
            </a:r>
            <a:endParaRPr lang="ru-RU" b="1" dirty="0"/>
          </a:p>
        </p:txBody>
      </p:sp>
      <p:sp>
        <p:nvSpPr>
          <p:cNvPr id="5128" name="AutoShape 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23850" y="4292600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А. Исаак Ньютон</a:t>
            </a:r>
            <a:endParaRPr lang="ru-RU" b="1" dirty="0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100 000</a:t>
            </a: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25 000</a:t>
            </a: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5 000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1000</a:t>
            </a: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</a:t>
            </a: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2627313" y="188913"/>
            <a:ext cx="1079500" cy="10080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50/50</a:t>
            </a:r>
          </a:p>
        </p:txBody>
      </p:sp>
      <p:pic>
        <p:nvPicPr>
          <p:cNvPr id="5139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188640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40" name="Группа 24"/>
          <p:cNvGrpSpPr>
            <a:grpSpLocks/>
          </p:cNvGrpSpPr>
          <p:nvPr/>
        </p:nvGrpSpPr>
        <p:grpSpPr bwMode="auto">
          <a:xfrm>
            <a:off x="3995738" y="188913"/>
            <a:ext cx="1079500" cy="1008062"/>
            <a:chOff x="3995738" y="188913"/>
            <a:chExt cx="1079500" cy="1008062"/>
          </a:xfrm>
        </p:grpSpPr>
        <p:sp>
          <p:nvSpPr>
            <p:cNvPr id="5141" name="Oval 19"/>
            <p:cNvSpPr>
              <a:spLocks noChangeArrowheads="1"/>
            </p:cNvSpPr>
            <p:nvPr/>
          </p:nvSpPr>
          <p:spPr bwMode="auto">
            <a:xfrm>
              <a:off x="3995738" y="188913"/>
              <a:ext cx="1079500" cy="10080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42" name="Picture 2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427538" y="333375"/>
              <a:ext cx="309562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3" name="Picture 2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140200" y="404813"/>
              <a:ext cx="273050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4" name="Picture 2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16463" y="404813"/>
              <a:ext cx="273050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010" name="Picture 2" descr="дибров - Создать мем - Meme-arsenal.co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1484784"/>
            <a:ext cx="2190768" cy="2016224"/>
          </a:xfrm>
          <a:prstGeom prst="rect">
            <a:avLst/>
          </a:prstGeom>
          <a:noFill/>
        </p:spPr>
      </p:pic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2699792" y="1700808"/>
            <a:ext cx="4608513" cy="2232248"/>
          </a:xfrm>
          <a:prstGeom prst="wedgeRoundRectCallout">
            <a:avLst>
              <a:gd name="adj1" fmla="val -63621"/>
              <a:gd name="adj2" fmla="val -2032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Финансовые пирамиды – это мошеннические проекты, которые имитируют выгодные инвестиции. Какой известный ученый, вспоминая их, говорил: «Я могу рассчитать движение небесных тел, но не безумие толпы»?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" name="неправильный отве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26801" y="173154"/>
            <a:ext cx="609600" cy="609600"/>
          </a:xfrm>
          <a:prstGeom prst="rect">
            <a:avLst/>
          </a:prstGeom>
        </p:spPr>
      </p:pic>
      <p:pic>
        <p:nvPicPr>
          <p:cNvPr id="4" name="правильный ответ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23850" y="3504520"/>
            <a:ext cx="609600" cy="609600"/>
          </a:xfrm>
          <a:prstGeom prst="rect">
            <a:avLst/>
          </a:prstGeom>
        </p:spPr>
      </p:pic>
      <p:pic>
        <p:nvPicPr>
          <p:cNvPr id="5" name="переход к след вопросу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804248" y="6029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0853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8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2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1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51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5125" name="AutoShape 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08400" y="5661025"/>
            <a:ext cx="3239864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Г. </a:t>
            </a:r>
            <a:r>
              <a:rPr lang="ru-RU" sz="1600" b="1" dirty="0" smtClean="0"/>
              <a:t>Индекс красной губной 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    помады</a:t>
            </a:r>
            <a:endParaRPr lang="ru-RU" sz="1600" b="1" dirty="0"/>
          </a:p>
        </p:txBody>
      </p:sp>
      <p:sp>
        <p:nvSpPr>
          <p:cNvPr id="5126" name="AutoShape 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2385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Б. </a:t>
            </a:r>
            <a:r>
              <a:rPr lang="ru-RU" sz="1600" b="1" dirty="0" smtClean="0"/>
              <a:t>Индекс мобильного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    телефона </a:t>
            </a:r>
            <a:endParaRPr lang="ru-RU" sz="1600" b="1" dirty="0"/>
          </a:p>
        </p:txBody>
      </p:sp>
      <p:sp>
        <p:nvSpPr>
          <p:cNvPr id="5127" name="AutoShape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08400" y="4292600"/>
            <a:ext cx="3239864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В. </a:t>
            </a:r>
            <a:r>
              <a:rPr lang="ru-RU" sz="1600" b="1" dirty="0" smtClean="0"/>
              <a:t>Индекс детского питания</a:t>
            </a:r>
            <a:r>
              <a:rPr lang="ru-RU" b="1" dirty="0" smtClean="0"/>
              <a:t>         </a:t>
            </a:r>
            <a:endParaRPr lang="ru-RU" b="1" dirty="0"/>
          </a:p>
        </p:txBody>
      </p:sp>
      <p:sp>
        <p:nvSpPr>
          <p:cNvPr id="5128" name="AutoShape 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23850" y="4292600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А.  </a:t>
            </a:r>
            <a:r>
              <a:rPr lang="ru-RU" sz="1600" b="1" dirty="0" smtClean="0"/>
              <a:t>Индекс  капроновых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     </a:t>
            </a:r>
            <a:r>
              <a:rPr lang="ru-RU" sz="1600" b="1" dirty="0" err="1" smtClean="0"/>
              <a:t>чулков</a:t>
            </a:r>
            <a:endParaRPr lang="ru-RU" b="1" dirty="0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100 000</a:t>
            </a: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25 000</a:t>
            </a: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5 000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1000</a:t>
            </a: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</a:t>
            </a: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2627313" y="188913"/>
            <a:ext cx="1079500" cy="10080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50/50</a:t>
            </a:r>
          </a:p>
        </p:txBody>
      </p:sp>
      <p:pic>
        <p:nvPicPr>
          <p:cNvPr id="5139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188640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40" name="Группа 24"/>
          <p:cNvGrpSpPr>
            <a:grpSpLocks/>
          </p:cNvGrpSpPr>
          <p:nvPr/>
        </p:nvGrpSpPr>
        <p:grpSpPr bwMode="auto">
          <a:xfrm>
            <a:off x="3995738" y="188913"/>
            <a:ext cx="1079500" cy="1008062"/>
            <a:chOff x="3995738" y="188913"/>
            <a:chExt cx="1079500" cy="1008062"/>
          </a:xfrm>
        </p:grpSpPr>
        <p:sp>
          <p:nvSpPr>
            <p:cNvPr id="5141" name="Oval 19"/>
            <p:cNvSpPr>
              <a:spLocks noChangeArrowheads="1"/>
            </p:cNvSpPr>
            <p:nvPr/>
          </p:nvSpPr>
          <p:spPr bwMode="auto">
            <a:xfrm>
              <a:off x="3995738" y="188913"/>
              <a:ext cx="1079500" cy="10080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42" name="Picture 2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427538" y="333375"/>
              <a:ext cx="309562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3" name="Picture 2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140200" y="404813"/>
              <a:ext cx="273050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4" name="Picture 2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16463" y="404813"/>
              <a:ext cx="273050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010" name="Picture 2" descr="дибров - Создать мем - Meme-arsenal.co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1484784"/>
            <a:ext cx="2190768" cy="2016224"/>
          </a:xfrm>
          <a:prstGeom prst="rect">
            <a:avLst/>
          </a:prstGeom>
          <a:noFill/>
        </p:spPr>
      </p:pic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2699792" y="1700808"/>
            <a:ext cx="4608513" cy="2033588"/>
          </a:xfrm>
          <a:prstGeom prst="wedgeRoundRectCallout">
            <a:avLst>
              <a:gd name="adj1" fmla="val -63621"/>
              <a:gd name="adj2" fmla="val -2032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Один известный человек считал</a:t>
            </a:r>
            <a:r>
              <a:rPr lang="ru-RU" sz="1600" b="1" dirty="0">
                <a:solidFill>
                  <a:schemeClr val="bg1"/>
                </a:solidFill>
              </a:rPr>
              <a:t>, что в тяжелые времена экономические времена женщины ограничивали </a:t>
            </a:r>
            <a:r>
              <a:rPr lang="ru-RU" sz="1600" b="1" dirty="0" smtClean="0">
                <a:solidFill>
                  <a:schemeClr val="bg1"/>
                </a:solidFill>
              </a:rPr>
              <a:t>себя в </a:t>
            </a:r>
            <a:r>
              <a:rPr lang="ru-RU" sz="1600" b="1" dirty="0">
                <a:solidFill>
                  <a:schemeClr val="bg1"/>
                </a:solidFill>
              </a:rPr>
              <a:t>покупках дорогой одежды, но о покупке </a:t>
            </a:r>
            <a:r>
              <a:rPr lang="ru-RU" sz="1600" b="1" dirty="0" smtClean="0">
                <a:solidFill>
                  <a:schemeClr val="bg1"/>
                </a:solidFill>
              </a:rPr>
              <a:t>ЭТОГО  </a:t>
            </a:r>
            <a:r>
              <a:rPr lang="ru-RU" sz="1600" b="1" dirty="0">
                <a:solidFill>
                  <a:schemeClr val="bg1"/>
                </a:solidFill>
              </a:rPr>
              <a:t>никогда не забывали. Это стало основой создания одного нестандартного индекса </a:t>
            </a:r>
            <a:r>
              <a:rPr lang="ru-RU" sz="1600" b="1" dirty="0" smtClean="0">
                <a:solidFill>
                  <a:schemeClr val="bg1"/>
                </a:solidFill>
              </a:rPr>
              <a:t>цен. Какого?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pic>
        <p:nvPicPr>
          <p:cNvPr id="2" name="неправильный отве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51520" y="227013"/>
            <a:ext cx="609600" cy="609600"/>
          </a:xfrm>
          <a:prstGeom prst="rect">
            <a:avLst/>
          </a:prstGeom>
        </p:spPr>
      </p:pic>
      <p:pic>
        <p:nvPicPr>
          <p:cNvPr id="3" name="правильный ответ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41767" y="3522779"/>
            <a:ext cx="609600" cy="609600"/>
          </a:xfrm>
          <a:prstGeom prst="rect">
            <a:avLst/>
          </a:prstGeom>
        </p:spPr>
      </p:pic>
      <p:pic>
        <p:nvPicPr>
          <p:cNvPr id="4" name="переход к след вопросу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98795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0853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8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2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1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1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5125" name="AutoShap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08400" y="5661025"/>
            <a:ext cx="320040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Г. </a:t>
            </a:r>
            <a:r>
              <a:rPr lang="ru-RU" sz="1600" b="1" dirty="0" smtClean="0"/>
              <a:t>Фотосъемка с эффектом </a:t>
            </a:r>
          </a:p>
          <a:p>
            <a:r>
              <a:rPr lang="ru-RU" sz="1600" b="1" dirty="0" smtClean="0"/>
              <a:t>     остановки</a:t>
            </a:r>
            <a:endParaRPr lang="ru-RU" sz="1600" b="1" dirty="0"/>
          </a:p>
        </p:txBody>
      </p:sp>
      <p:sp>
        <p:nvSpPr>
          <p:cNvPr id="5126" name="AutoShap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385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Б. Игра «Монополия»</a:t>
            </a:r>
            <a:endParaRPr lang="ru-RU" b="1" dirty="0"/>
          </a:p>
        </p:txBody>
      </p:sp>
      <p:sp>
        <p:nvSpPr>
          <p:cNvPr id="5127" name="AutoShap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08400" y="4292600"/>
            <a:ext cx="3239864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В </a:t>
            </a:r>
            <a:r>
              <a:rPr lang="ru-RU" b="1" dirty="0" smtClean="0"/>
              <a:t>. Клейкая лента-скотч        </a:t>
            </a:r>
            <a:endParaRPr lang="ru-RU" b="1" dirty="0"/>
          </a:p>
        </p:txBody>
      </p:sp>
      <p:sp>
        <p:nvSpPr>
          <p:cNvPr id="5128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3850" y="4292600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А. </a:t>
            </a:r>
            <a:r>
              <a:rPr lang="ru-RU" sz="1600" b="1" dirty="0"/>
              <a:t>К</a:t>
            </a:r>
            <a:r>
              <a:rPr lang="ru-RU" sz="1600" b="1" dirty="0" smtClean="0"/>
              <a:t>омиксы о Супермене</a:t>
            </a:r>
          </a:p>
          <a:p>
            <a:r>
              <a:rPr lang="ru-RU" sz="1600" b="1" dirty="0" smtClean="0"/>
              <a:t>        и </a:t>
            </a:r>
            <a:r>
              <a:rPr lang="ru-RU" sz="1600" b="1" dirty="0" err="1" smtClean="0"/>
              <a:t>Бэтмене</a:t>
            </a:r>
            <a:r>
              <a:rPr lang="ru-RU" sz="1600" b="1" dirty="0" smtClean="0"/>
              <a:t>         </a:t>
            </a:r>
            <a:endParaRPr lang="ru-RU" b="1" dirty="0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100 000</a:t>
            </a: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25 000</a:t>
            </a: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5 000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1000</a:t>
            </a: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</a:t>
            </a: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2627313" y="188913"/>
            <a:ext cx="1079500" cy="10080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50/50</a:t>
            </a:r>
          </a:p>
        </p:txBody>
      </p:sp>
      <p:pic>
        <p:nvPicPr>
          <p:cNvPr id="5139" name="Picture 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188640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40" name="Группа 24"/>
          <p:cNvGrpSpPr>
            <a:grpSpLocks/>
          </p:cNvGrpSpPr>
          <p:nvPr/>
        </p:nvGrpSpPr>
        <p:grpSpPr bwMode="auto">
          <a:xfrm>
            <a:off x="3995738" y="188913"/>
            <a:ext cx="1079500" cy="1008062"/>
            <a:chOff x="3995738" y="188913"/>
            <a:chExt cx="1079500" cy="1008062"/>
          </a:xfrm>
        </p:grpSpPr>
        <p:sp>
          <p:nvSpPr>
            <p:cNvPr id="5141" name="Oval 19"/>
            <p:cNvSpPr>
              <a:spLocks noChangeArrowheads="1"/>
            </p:cNvSpPr>
            <p:nvPr/>
          </p:nvSpPr>
          <p:spPr bwMode="auto">
            <a:xfrm>
              <a:off x="3995738" y="188913"/>
              <a:ext cx="1079500" cy="10080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42" name="Picture 2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27538" y="333375"/>
              <a:ext cx="309562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3" name="Picture 2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40200" y="404813"/>
              <a:ext cx="273050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4" name="Picture 2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16463" y="404813"/>
              <a:ext cx="273050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010" name="Picture 2" descr="дибров - Создать мем - Meme-arsenal.com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1484784"/>
            <a:ext cx="2190768" cy="2016224"/>
          </a:xfrm>
          <a:prstGeom prst="rect">
            <a:avLst/>
          </a:prstGeom>
          <a:noFill/>
        </p:spPr>
      </p:pic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2699792" y="1700808"/>
            <a:ext cx="4608513" cy="2033588"/>
          </a:xfrm>
          <a:prstGeom prst="wedgeRoundRectCallout">
            <a:avLst>
              <a:gd name="adj1" fmla="val -63621"/>
              <a:gd name="adj2" fmla="val -2032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Во время мирового экономического кризиса в 1930-х годах в США люди вспоминали былые времена со словами «Что нам стоит дом построить…». В этот период безработный торговый агент изобрел известное вам ЭТО.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" name="неправильный отве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23850" y="28575"/>
            <a:ext cx="609600" cy="609600"/>
          </a:xfrm>
          <a:prstGeom prst="rect">
            <a:avLst/>
          </a:prstGeom>
        </p:spPr>
      </p:pic>
      <p:pic>
        <p:nvPicPr>
          <p:cNvPr id="3" name="правильный ответ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8386" y="3606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0853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8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2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1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86610_10-p-foni-dlya-finansovikh-prezentatsii-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3" y="0"/>
            <a:ext cx="9220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Снимо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3" r="1639" b="1656"/>
          <a:stretch>
            <a:fillRect/>
          </a:stretch>
        </p:blipFill>
        <p:spPr bwMode="auto">
          <a:xfrm>
            <a:off x="1801871" y="-76742"/>
            <a:ext cx="5616624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1942981" y="4797152"/>
            <a:ext cx="5486400" cy="1676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Поздравляем!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Вы - миллионер!</a:t>
            </a:r>
          </a:p>
        </p:txBody>
      </p:sp>
      <p:pic>
        <p:nvPicPr>
          <p:cNvPr id="4" name="застав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34907" y="38905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3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9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86610_10-p-foni-dlya-finansovikh-prezentatsi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3" r="833" b="-6925"/>
          <a:stretch/>
        </p:blipFill>
        <p:spPr bwMode="auto">
          <a:xfrm>
            <a:off x="0" y="870856"/>
            <a:ext cx="9067800" cy="484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445224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ПЕНСИЯ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098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86610_10-p-foni-dlya-finansovikh-prezentatsi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8" r="833" b="5715"/>
          <a:stretch/>
        </p:blipFill>
        <p:spPr bwMode="auto">
          <a:xfrm>
            <a:off x="1" y="892629"/>
            <a:ext cx="9144082" cy="450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5805264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663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86610_10-p-foni-dlya-finansovikh-prezentatsi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9" b="7810"/>
          <a:stretch/>
        </p:blipFill>
        <p:spPr bwMode="auto">
          <a:xfrm>
            <a:off x="0" y="892629"/>
            <a:ext cx="9144000" cy="437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268687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НЕДВИЖИМОСТЬ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889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86610_10-p-foni-dlya-finansovikh-prezentatsi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3415"/>
            <a:ext cx="9220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3864" y="2996952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за слово?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68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86610_10-p-foni-dlya-finansovikh-prezentatsi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348880"/>
            <a:ext cx="8712968" cy="233910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егулярная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плата человеку за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той организации, которая его наняла </a:t>
            </a: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трудовому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договору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выполнения </a:t>
            </a: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определенных обязанностей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62086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5085184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ЗАРАБОТНАЯ  ПЛАТА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889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86610_10-p-foni-dlya-finansovikh-prezentatsi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0863" y="2167989"/>
            <a:ext cx="792088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олгосрочный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 на покупку жилья, которое становится залогом по этому кредиту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62086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4437112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ИПОТЕКА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889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86610_10-p-foni-dlya-finansovikh-prezentatsi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6348" y="1412776"/>
            <a:ext cx="8784976" cy="38164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собый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экономических отношений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для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финансовой защиты жизни, здоровья, имущества или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ответственности  перед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другими гражданами при наступлении негативного события, предусмотренного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договором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8679" y="47667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5373216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СТРАХОВАНИЕ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889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86610_10-p-foni-dlya-finansovikh-prezentatsi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548" y="2234481"/>
            <a:ext cx="7920880" cy="233910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ифровая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виртуальная валюта, представляющая собой зашифрованную информацию, защищенную от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копирования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62086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501317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КРИПТОВАЛЮТА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88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223</TotalTime>
  <Words>571</Words>
  <Application>Microsoft Office PowerPoint</Application>
  <PresentationFormat>Экран (4:3)</PresentationFormat>
  <Paragraphs>136</Paragraphs>
  <Slides>19</Slides>
  <Notes>0</Notes>
  <HiddenSlides>0</HiddenSlides>
  <MMClips>19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22</cp:revision>
  <dcterms:created xsi:type="dcterms:W3CDTF">2024-02-27T16:08:51Z</dcterms:created>
  <dcterms:modified xsi:type="dcterms:W3CDTF">2025-01-24T09:10:31Z</dcterms:modified>
</cp:coreProperties>
</file>