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opankey.com/files/illustr/zakladka4.jpg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masterica.getbb.ru/gallery/image.php?pic_id=336" TargetMode="Externa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книжной закладки</a:t>
            </a:r>
            <a:r>
              <a:rPr lang="ru-RU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dirty="0">
                <a:solidFill>
                  <a:srgbClr val="FF0066"/>
                </a:solidFill>
              </a:rPr>
              <a:t>Книжная закладка была создана первыми читателями, которые столкнулись с проблемой ориентации в книге.  Египетские писцы приклеивали на свитки кусочки папируса; средневековые книжники отмечали страницы фолиантов петельками из кожи, пергамента или плотной ткани, а также создавали весьма функциональные конструкции для облегчения чтения. </a:t>
            </a:r>
          </a:p>
        </p:txBody>
      </p:sp>
    </p:spTree>
    <p:extLst>
      <p:ext uri="{BB962C8B-B14F-4D97-AF65-F5344CB8AC3E}">
        <p14:creationId xmlns:p14="http://schemas.microsoft.com/office/powerpoint/2010/main" val="6763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Администратор\Desktop\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1296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9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Я - подсказка и шпаргалка, </a:t>
            </a:r>
            <a:br>
              <a:rPr lang="ru-RU" dirty="0"/>
            </a:br>
            <a:r>
              <a:rPr lang="ru-RU" dirty="0"/>
              <a:t>Но учитель только рад, </a:t>
            </a:r>
            <a:br>
              <a:rPr lang="ru-RU" dirty="0"/>
            </a:br>
            <a:r>
              <a:rPr lang="ru-RU" dirty="0"/>
              <a:t>Если в книжке для порядка</a:t>
            </a:r>
            <a:br>
              <a:rPr lang="ru-RU" dirty="0"/>
            </a:br>
            <a:r>
              <a:rPr lang="ru-RU" dirty="0"/>
              <a:t>Поселилась я -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49" y="4507494"/>
            <a:ext cx="7236296" cy="216024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5400" dirty="0" smtClean="0">
                <a:solidFill>
                  <a:srgbClr val="FF0000"/>
                </a:solidFill>
              </a:rPr>
              <a:t>Закладка</a:t>
            </a:r>
            <a:endParaRPr lang="ru-RU" sz="5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" name="Picture 2" descr="http://www.russkiymir.ru/export/sites/default/russkiymir/ru/magazines/archive/2011/01/graphic/9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93072">
            <a:off x="3510358" y="3087680"/>
            <a:ext cx="4094045" cy="2958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http://4.bp.blogspot.com/-V2DZmwrRR7w/Uo50Si5RchI/AAAAAAAAEko/70NSEMgG0YY/s1600/x_838480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1268760"/>
            <a:ext cx="172402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kern="10" spc="10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2"/>
                    </a:gs>
                    <a:gs pos="50000">
                      <a:srgbClr val="000089"/>
                    </a:gs>
                    <a:gs pos="86000">
                      <a:srgbClr val="1111FF"/>
                    </a:gs>
                    <a:gs pos="100000">
                      <a:srgbClr val="1111FF"/>
                    </a:gs>
                  </a:gsLst>
                  <a:lin ang="16200000" scaled="1"/>
                </a:gra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Bookman Old Style"/>
              </a:rPr>
              <a:t>Виды книжных закладок</a:t>
            </a:r>
            <a:br>
              <a:rPr lang="ru-RU" b="1" kern="10" spc="10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2"/>
                    </a:gs>
                    <a:gs pos="50000">
                      <a:srgbClr val="000089"/>
                    </a:gs>
                    <a:gs pos="86000">
                      <a:srgbClr val="1111FF"/>
                    </a:gs>
                    <a:gs pos="100000">
                      <a:srgbClr val="1111FF"/>
                    </a:gs>
                  </a:gsLst>
                  <a:lin ang="16200000" scaled="1"/>
                </a:gra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Bookman Old Style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5145881" cy="2376264"/>
          </a:xfrm>
        </p:spPr>
        <p:txBody>
          <a:bodyPr>
            <a:normAutofit fontScale="62500" lnSpcReduction="20000"/>
          </a:bodyPr>
          <a:lstStyle/>
          <a:p>
            <a:pPr marL="109728" indent="0">
              <a:spcBef>
                <a:spcPct val="50000"/>
              </a:spcBef>
              <a:buNone/>
            </a:pPr>
            <a:r>
              <a:rPr lang="ru-RU" sz="3200" dirty="0">
                <a:solidFill>
                  <a:srgbClr val="000092"/>
                </a:solidFill>
                <a:latin typeface="Arial Black" pitchFamily="34" charset="0"/>
              </a:rPr>
              <a:t>По дополнительным функциям</a:t>
            </a:r>
          </a:p>
          <a:p>
            <a:pPr>
              <a:spcBef>
                <a:spcPct val="50000"/>
              </a:spcBef>
            </a:pPr>
            <a:endParaRPr lang="ru-RU" sz="1600" dirty="0">
              <a:solidFill>
                <a:srgbClr val="000092"/>
              </a:solidFill>
              <a:latin typeface="Arial Black" pitchFamily="34" charset="0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ru-RU" b="1" dirty="0">
                <a:solidFill>
                  <a:srgbClr val="011A5F"/>
                </a:solidFill>
              </a:rPr>
              <a:t>Закладка – календарь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ru-RU" b="1" dirty="0">
                <a:solidFill>
                  <a:srgbClr val="011A5F"/>
                </a:solidFill>
              </a:rPr>
              <a:t> Закладка – таблица   </a:t>
            </a:r>
            <a:br>
              <a:rPr lang="ru-RU" b="1" dirty="0">
                <a:solidFill>
                  <a:srgbClr val="011A5F"/>
                </a:solidFill>
              </a:rPr>
            </a:br>
            <a:r>
              <a:rPr lang="ru-RU" b="1" dirty="0">
                <a:solidFill>
                  <a:srgbClr val="011A5F"/>
                </a:solidFill>
              </a:rPr>
              <a:t>   умножения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ru-RU" b="1" dirty="0">
                <a:solidFill>
                  <a:srgbClr val="011A5F"/>
                </a:solidFill>
              </a:rPr>
              <a:t>Закладка – скрепка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ru-RU" b="1" dirty="0">
                <a:solidFill>
                  <a:srgbClr val="011A5F"/>
                </a:solidFill>
              </a:rPr>
              <a:t>Закладка – таймер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ru-RU" b="1" dirty="0">
                <a:solidFill>
                  <a:srgbClr val="011A5F"/>
                </a:solidFill>
              </a:rPr>
              <a:t>Закладка – линейка</a:t>
            </a:r>
          </a:p>
          <a:p>
            <a:endParaRPr lang="ru-RU" dirty="0"/>
          </a:p>
        </p:txBody>
      </p:sp>
      <p:pic>
        <p:nvPicPr>
          <p:cNvPr id="4" name="Picture 7" descr="image928_U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833813"/>
            <a:ext cx="250031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kaz-bookmark_climat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799" y="5634038"/>
            <a:ext cx="4086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1330_small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849854"/>
            <a:ext cx="2903091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808882"/>
            <a:ext cx="152558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bookmark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87330">
            <a:off x="5395461" y="3570941"/>
            <a:ext cx="1973263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38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43000"/>
            <a:ext cx="5266928" cy="106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707231"/>
            <a:ext cx="2951163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Картинка 52 из 12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315">
            <a:off x="4944689" y="728376"/>
            <a:ext cx="2566988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9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5625" y="2226998"/>
            <a:ext cx="1410849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607468"/>
            <a:ext cx="1223963" cy="3914775"/>
          </a:xfrm>
          <a:prstGeom prst="rect">
            <a:avLst/>
          </a:prstGeom>
          <a:noFill/>
          <a:ln w="9525">
            <a:solidFill>
              <a:srgbClr val="000092"/>
            </a:solidFill>
            <a:miter lim="800000"/>
            <a:headEnd/>
            <a:tailEnd/>
          </a:ln>
        </p:spPr>
      </p:pic>
      <p:pic>
        <p:nvPicPr>
          <p:cNvPr id="8" name="Picture 11" descr="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628900"/>
            <a:ext cx="122396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3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2628900"/>
            <a:ext cx="11811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ruszakladka.ru/sysfiles/43_19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4143" y="3789040"/>
            <a:ext cx="2771800" cy="2577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50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35280" cy="1517104"/>
          </a:xfrm>
        </p:spPr>
        <p:txBody>
          <a:bodyPr>
            <a:no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400" dirty="0">
                <a:solidFill>
                  <a:srgbClr val="000092"/>
                </a:solidFill>
                <a:latin typeface="Arial Black" pitchFamily="34" charset="0"/>
                <a:ea typeface="+mn-ea"/>
                <a:cs typeface="+mn-cs"/>
              </a:rPr>
              <a:t>По </a:t>
            </a:r>
            <a:r>
              <a:rPr lang="ru-RU" sz="2400" dirty="0" smtClean="0">
                <a:solidFill>
                  <a:srgbClr val="000092"/>
                </a:solidFill>
                <a:latin typeface="Arial Black" pitchFamily="34" charset="0"/>
                <a:ea typeface="+mn-ea"/>
                <a:cs typeface="+mn-cs"/>
              </a:rPr>
              <a:t>содержанию</a:t>
            </a:r>
            <a:r>
              <a:rPr lang="ru-RU" sz="2400" dirty="0">
                <a:solidFill>
                  <a:srgbClr val="000092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000092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2400" b="1" dirty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 посвященные стране, городу; теме; музею; книге; памятнику </a:t>
            </a:r>
            <a:br>
              <a:rPr lang="ru-RU" sz="2400" b="1" dirty="0">
                <a:solidFill>
                  <a:srgbClr val="00B050"/>
                </a:solidFill>
                <a:latin typeface="Calibri"/>
                <a:ea typeface="+mn-ea"/>
                <a:cs typeface="+mn-cs"/>
              </a:rPr>
            </a:br>
            <a:r>
              <a:rPr lang="ru-RU" sz="2400" b="1" dirty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   архитектуры; картине; персоне; литературному герою; символу</a:t>
            </a:r>
            <a:br>
              <a:rPr lang="ru-RU" sz="2400" b="1" dirty="0">
                <a:solidFill>
                  <a:srgbClr val="00B050"/>
                </a:solidFill>
                <a:latin typeface="Calibri"/>
                <a:ea typeface="+mn-ea"/>
                <a:cs typeface="+mn-cs"/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" name="Picture 12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132670"/>
            <a:ext cx="1152128" cy="4452279"/>
          </a:xfrm>
          <a:prstGeom prst="rect">
            <a:avLst/>
          </a:prstGeom>
          <a:noFill/>
          <a:ln w="9525">
            <a:solidFill>
              <a:srgbClr val="000092"/>
            </a:solidFill>
            <a:miter lim="800000"/>
            <a:headEnd/>
            <a:tailEnd/>
          </a:ln>
        </p:spPr>
      </p:pic>
      <p:pic>
        <p:nvPicPr>
          <p:cNvPr id="5" name="Picture 7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8455" y="2107722"/>
            <a:ext cx="1190625" cy="4510088"/>
          </a:xfrm>
          <a:prstGeom prst="rect">
            <a:avLst/>
          </a:prstGeom>
          <a:noFill/>
          <a:ln w="9525">
            <a:solidFill>
              <a:srgbClr val="000092"/>
            </a:solidFill>
            <a:miter lim="800000"/>
            <a:headEnd/>
            <a:tailEnd/>
          </a:ln>
        </p:spPr>
      </p:pic>
      <p:pic>
        <p:nvPicPr>
          <p:cNvPr id="6" name="Picture 8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107723"/>
            <a:ext cx="1134421" cy="4510088"/>
          </a:xfrm>
          <a:prstGeom prst="rect">
            <a:avLst/>
          </a:prstGeom>
          <a:noFill/>
          <a:ln w="9525">
            <a:solidFill>
              <a:srgbClr val="000092"/>
            </a:solidFill>
            <a:miter lim="800000"/>
            <a:headEnd/>
            <a:tailEnd/>
          </a:ln>
        </p:spPr>
      </p:pic>
      <p:pic>
        <p:nvPicPr>
          <p:cNvPr id="7" name="Picture 10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124075"/>
            <a:ext cx="1224136" cy="4493735"/>
          </a:xfrm>
          <a:prstGeom prst="rect">
            <a:avLst/>
          </a:prstGeom>
          <a:noFill/>
          <a:ln w="9525">
            <a:solidFill>
              <a:srgbClr val="000092"/>
            </a:solidFill>
            <a:miter lim="800000"/>
            <a:headEnd/>
            <a:tailEnd/>
          </a:ln>
        </p:spPr>
      </p:pic>
      <p:pic>
        <p:nvPicPr>
          <p:cNvPr id="8" name="Picture 9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124076"/>
            <a:ext cx="1296144" cy="4493734"/>
          </a:xfrm>
          <a:prstGeom prst="rect">
            <a:avLst/>
          </a:prstGeom>
          <a:noFill/>
          <a:ln w="9525">
            <a:solidFill>
              <a:srgbClr val="000092"/>
            </a:solidFill>
            <a:miter lim="800000"/>
            <a:headEnd/>
            <a:tailEnd/>
          </a:ln>
        </p:spPr>
      </p:pic>
      <p:pic>
        <p:nvPicPr>
          <p:cNvPr id="9" name="Picture 13" descr="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124075"/>
            <a:ext cx="1266825" cy="4510088"/>
          </a:xfrm>
          <a:prstGeom prst="rect">
            <a:avLst/>
          </a:prstGeom>
          <a:noFill/>
          <a:ln w="9525">
            <a:solidFill>
              <a:srgbClr val="00009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93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>
            <a:normAutofit fontScale="90000"/>
          </a:bodyPr>
          <a:lstStyle/>
          <a:p>
            <a:pPr lvl="0">
              <a:spcBef>
                <a:spcPct val="50000"/>
              </a:spcBef>
            </a:pPr>
            <a:r>
              <a:rPr lang="ru-RU" b="1" kern="10" spc="10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2"/>
                    </a:gs>
                    <a:gs pos="50000">
                      <a:srgbClr val="000089"/>
                    </a:gs>
                    <a:gs pos="86000">
                      <a:srgbClr val="1111FF"/>
                    </a:gs>
                    <a:gs pos="100000">
                      <a:srgbClr val="1111FF"/>
                    </a:gs>
                  </a:gsLst>
                  <a:lin ang="16200000" scaled="1"/>
                </a:gra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Bookman Old Style"/>
              </a:rPr>
              <a:t>Виды книжных закладок</a:t>
            </a:r>
            <a:br>
              <a:rPr lang="ru-RU" b="1" kern="10" spc="10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2"/>
                    </a:gs>
                    <a:gs pos="50000">
                      <a:srgbClr val="000089"/>
                    </a:gs>
                    <a:gs pos="86000">
                      <a:srgbClr val="1111FF"/>
                    </a:gs>
                    <a:gs pos="100000">
                      <a:srgbClr val="1111FF"/>
                    </a:gs>
                  </a:gsLst>
                  <a:lin ang="16200000" scaled="1"/>
                </a:gra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Bookman Old Style"/>
              </a:rPr>
            </a:br>
            <a:r>
              <a:rPr lang="ru-RU" sz="2000" dirty="0" smtClean="0">
                <a:solidFill>
                  <a:srgbClr val="000092"/>
                </a:solidFill>
                <a:latin typeface="Arial Black" pitchFamily="34" charset="0"/>
                <a:ea typeface="+mn-ea"/>
                <a:cs typeface="+mn-cs"/>
              </a:rPr>
              <a:t>Тканевые </a:t>
            </a:r>
            <a:r>
              <a:rPr lang="ru-RU" sz="2000" dirty="0">
                <a:solidFill>
                  <a:srgbClr val="000092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000092"/>
                </a:solidFill>
                <a:latin typeface="Arial Black" pitchFamily="34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13" descr="Безимени-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8870"/>
            <a:ext cx="1016529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gif1_06783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58583"/>
            <a:ext cx="2160240" cy="309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md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2616" y="1369495"/>
            <a:ext cx="29416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Картинка 14 из 125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339" y="4999288"/>
            <a:ext cx="33178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vilushka.ru/pic_F/bookmark2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2484" y="4051045"/>
            <a:ext cx="3501902" cy="2652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58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477" y="630547"/>
            <a:ext cx="7422076" cy="1061864"/>
          </a:xfrm>
        </p:spPr>
        <p:txBody>
          <a:bodyPr>
            <a:normAutofit/>
          </a:bodyPr>
          <a:lstStyle/>
          <a:p>
            <a:pPr lvl="0">
              <a:spcBef>
                <a:spcPct val="50000"/>
              </a:spcBef>
            </a:pPr>
            <a:r>
              <a:rPr lang="ru-RU" sz="2000" dirty="0" smtClean="0">
                <a:solidFill>
                  <a:srgbClr val="000092"/>
                </a:solidFill>
                <a:latin typeface="Arial Black" pitchFamily="34" charset="0"/>
                <a:ea typeface="+mn-ea"/>
                <a:cs typeface="+mn-cs"/>
              </a:rPr>
              <a:t>Бисерные                                       Кожаные</a:t>
            </a:r>
            <a:r>
              <a:rPr lang="ru-RU" sz="2000" dirty="0">
                <a:solidFill>
                  <a:srgbClr val="000092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000092"/>
                </a:solidFill>
                <a:latin typeface="Arial Black" pitchFamily="34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8" descr="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021" y="1499371"/>
            <a:ext cx="83590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1958">
            <a:off x="2595490" y="1063055"/>
            <a:ext cx="1096962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Безимени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02162">
            <a:off x="732639" y="1233772"/>
            <a:ext cx="10287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zakla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2050" y="2420888"/>
            <a:ext cx="2912486" cy="41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26"/>
          <p:cNvPicPr>
            <a:picLocks noChangeAspect="1" noChangeArrowheads="1"/>
          </p:cNvPicPr>
          <p:nvPr/>
        </p:nvPicPr>
        <p:blipFill>
          <a:blip r:embed="rId6" cstate="print">
            <a:lum bright="6000" contrast="6000"/>
          </a:blip>
          <a:srcRect/>
          <a:stretch>
            <a:fillRect/>
          </a:stretch>
        </p:blipFill>
        <p:spPr bwMode="auto">
          <a:xfrm>
            <a:off x="8028384" y="1087438"/>
            <a:ext cx="92233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61751" y="1331455"/>
            <a:ext cx="1204913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87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http://i30.fastpic.ru/big/2012/0225/b8/c9db73754b6098015c1acb8176fab5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320480" cy="3240360"/>
          </a:xfrm>
          <a:prstGeom prst="rect">
            <a:avLst/>
          </a:prstGeom>
          <a:noFill/>
        </p:spPr>
      </p:pic>
      <p:pic>
        <p:nvPicPr>
          <p:cNvPr id="5" name="Picture 28" descr="uncategorized nauka i izobreteniya  Самые необычные книжные заклад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46623"/>
            <a:ext cx="266429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13" descr="http://cs11285.userapi.com/u3025584/113973465/x_8375470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026566">
            <a:off x="4932040" y="776039"/>
            <a:ext cx="3851920" cy="2557019"/>
          </a:xfrm>
          <a:prstGeom prst="rect">
            <a:avLst/>
          </a:prstGeom>
          <a:noFill/>
        </p:spPr>
      </p:pic>
      <p:pic>
        <p:nvPicPr>
          <p:cNvPr id="7" name="Picture 10" descr="http://cs10061.userapi.com/u3294677/113973465/x_d50f795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207357"/>
            <a:ext cx="2628041" cy="2403562"/>
          </a:xfrm>
          <a:prstGeom prst="rect">
            <a:avLst/>
          </a:prstGeom>
          <a:noFill/>
        </p:spPr>
      </p:pic>
      <p:pic>
        <p:nvPicPr>
          <p:cNvPr id="8" name="Picture 2" descr="http://miryk.ru/wp-content/uploads/2014/09/%D0%B7%D0%B0%D0%BA%D0%BB%D0%B0%D0%B4%D0%BA%D0%B8-%D1%84%D0%BE%D1%82%D0%B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2373" y="3522701"/>
            <a:ext cx="3515883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20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2" y="989764"/>
            <a:ext cx="5637852" cy="532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3.bp.blogspot.com/-tBiXsCrDrfg/Uo52ldki3gI/AAAAAAAAEmI/QOZjLbXZ9fw/s1600/x_5df318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2696"/>
            <a:ext cx="2929067" cy="591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</TotalTime>
  <Words>45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 Black</vt:lpstr>
      <vt:lpstr>Bookman Old Style</vt:lpstr>
      <vt:lpstr>Calibri</vt:lpstr>
      <vt:lpstr>Georgia</vt:lpstr>
      <vt:lpstr>Trebuchet MS</vt:lpstr>
      <vt:lpstr>Wingdings</vt:lpstr>
      <vt:lpstr>Wingdings 2</vt:lpstr>
      <vt:lpstr>Городская</vt:lpstr>
      <vt:lpstr>История книжной закладки </vt:lpstr>
      <vt:lpstr>Я - подсказка и шпаргалка,  Но учитель только рад,  Если в книжке для порядка Поселилась я -  </vt:lpstr>
      <vt:lpstr>Виды книжных закладок </vt:lpstr>
      <vt:lpstr>Презентация PowerPoint</vt:lpstr>
      <vt:lpstr>По содержанию  посвященные стране, городу; теме; музею; книге; памятнику     архитектуры; картине; персоне; литературному герою; символу </vt:lpstr>
      <vt:lpstr>Виды книжных закладок Тканевые  </vt:lpstr>
      <vt:lpstr>Бисерные                                       Кожаные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- подсказка и шпаргалка,  Но учитель только рад,  Если в книжке для порядка Поселилась я -  </dc:title>
  <cp:lastModifiedBy>Пользователь Windows</cp:lastModifiedBy>
  <cp:revision>8</cp:revision>
  <dcterms:modified xsi:type="dcterms:W3CDTF">2020-03-23T07:14:10Z</dcterms:modified>
</cp:coreProperties>
</file>