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4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81557-FB7E-4453-8F26-7DAD2E616F19}" type="datetimeFigureOut">
              <a:rPr lang="ru-RU"/>
              <a:pPr>
                <a:defRPr/>
              </a:pPr>
              <a:t>11.10.2017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927F1-8B59-4BB1-9336-3ADF977E55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43A59-05A2-4199-8D13-DEAFFF11CD14}" type="datetimeFigureOut">
              <a:rPr lang="ru-RU"/>
              <a:pPr>
                <a:defRPr/>
              </a:pPr>
              <a:t>11.10.2017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DC733-2739-4B15-8890-C372F38B0F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42E1E-A403-411E-B1FE-E43FC6DC5F12}" type="datetimeFigureOut">
              <a:rPr lang="ru-RU"/>
              <a:pPr>
                <a:defRPr/>
              </a:pPr>
              <a:t>11.10.2017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D1805-192E-4B16-B4D7-A83D6972D2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F7266B9-5B08-4946-BC5C-0C60988E7811}" type="datetimeFigureOut">
              <a:rPr lang="ru-RU"/>
              <a:pPr>
                <a:defRPr/>
              </a:pPr>
              <a:t>11.10.2017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952FBC5-59C3-4AB2-9129-E35F85BB4E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41437-19D7-4C64-90A0-70129B65B327}" type="datetimeFigureOut">
              <a:rPr lang="ru-RU"/>
              <a:pPr>
                <a:defRPr/>
              </a:pPr>
              <a:t>11.10.2017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DD7C1-26A7-44EE-8CD1-5AA2993D84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B8635-CD4A-43AB-9802-8BB27680B734}" type="datetimeFigureOut">
              <a:rPr lang="ru-RU"/>
              <a:pPr>
                <a:defRPr/>
              </a:pPr>
              <a:t>11.10.2017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398C7-08B6-460F-B989-7A83C1974B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D9497-58FB-4361-8759-BEFE14AB75B1}" type="datetimeFigureOut">
              <a:rPr lang="ru-RU"/>
              <a:pPr>
                <a:defRPr/>
              </a:pPr>
              <a:t>11.10.2017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D5DA2-F230-4395-9DDD-EDE8778F1F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2D16B4C-8FA8-4F66-B35A-97008C574131}" type="datetimeFigureOut">
              <a:rPr lang="ru-RU"/>
              <a:pPr>
                <a:defRPr/>
              </a:pPr>
              <a:t>11.10.2017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0831360-FC56-42D2-A34F-AA3D3274CF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90EBC-814C-48FC-BFC4-7C5E6DC566E6}" type="datetimeFigureOut">
              <a:rPr lang="ru-RU"/>
              <a:pPr>
                <a:defRPr/>
              </a:pPr>
              <a:t>11.10.2017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5D281-1D95-4136-89DC-E34DD4DF25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EA3E7F6-35CD-49C2-A382-F7CBBFEFAFE3}" type="datetimeFigureOut">
              <a:rPr lang="ru-RU"/>
              <a:pPr>
                <a:defRPr/>
              </a:pPr>
              <a:t>11.10.2017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B0C7775-F94F-4337-AE1D-B8FB2A1E1F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F0C5C5D-C4A1-4872-836A-FC3DF58D6F56}" type="datetimeFigureOut">
              <a:rPr lang="ru-RU"/>
              <a:pPr>
                <a:defRPr/>
              </a:pPr>
              <a:t>11.10.2017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DA43F68-A0F6-43EB-904F-3C1F07A987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7F807117-9F6C-4C15-9CCA-5B0114364E8E}" type="datetimeFigureOut">
              <a:rPr lang="ru-RU"/>
              <a:pPr>
                <a:defRPr/>
              </a:pPr>
              <a:t>11.10.2017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B5B6F250-3CA1-4325-8E7D-15830D300E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35" r:id="rId4"/>
    <p:sldLayoutId id="2147483836" r:id="rId5"/>
    <p:sldLayoutId id="2147483843" r:id="rId6"/>
    <p:sldLayoutId id="2147483837" r:id="rId7"/>
    <p:sldLayoutId id="2147483844" r:id="rId8"/>
    <p:sldLayoutId id="2147483845" r:id="rId9"/>
    <p:sldLayoutId id="2147483838" r:id="rId10"/>
    <p:sldLayoutId id="214748383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7.jpeg"/><Relationship Id="rId2" Type="http://schemas.openxmlformats.org/officeDocument/2006/relationships/audio" Target="file:///C:\Documents%20and%20Settings\User\&#1056;&#1072;&#1073;&#1086;&#1095;&#1080;&#1081;%20&#1089;&#1090;&#1086;&#1083;\&#1088;&#1072;&#1079;&#1088;&#1072;&#1073;&#1086;&#1090;&#1082;&#1080;%20&#1048;.&#1051;\&#1084;&#1077;&#1090;&#1086;&#1076;%20&#1088;&#1072;&#1073;&#1086;&#1090;&#1072;%20%20&#1052;&#1054;&#1059;%20&#1058;&#1080;&#1093;&#1084;&#1077;&#1085;&#1077;&#1074;&#1089;&#1082;&#1072;&#1103;%20&#1057;&#1054;&#1064;\&#1040;&#1083;&#1105;&#1096;&#1072;.mp3" TargetMode="External"/><Relationship Id="rId1" Type="http://schemas.openxmlformats.org/officeDocument/2006/relationships/audio" Target="file:///C:\Documents%20and%20Settings\User\&#1056;&#1072;&#1073;&#1086;&#1095;&#1080;&#1081;%20&#1089;&#1090;&#1086;&#1083;\&#1088;&#1072;&#1079;&#1088;&#1072;&#1073;&#1086;&#1090;&#1082;&#1080;%20&#1048;.&#1051;\&#1084;&#1077;&#1090;&#1086;&#1076;%20&#1088;&#1072;&#1073;&#1086;&#1090;&#1072;%20%20&#1052;&#1054;&#1059;%20&#1058;&#1080;&#1093;&#1084;&#1077;&#1085;&#1077;&#1074;&#1089;&#1082;&#1072;&#1103;%20&#1057;&#1054;&#1064;\&#1052;&#1072;&#1083;&#1072;&#1103;%20&#1079;&#1077;&#1084;&#1083;&#1103;.mp3" TargetMode="Externa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openxmlformats.org/officeDocument/2006/relationships/image" Target="../media/image3.png"/><Relationship Id="rId4" Type="http://schemas.openxmlformats.org/officeDocument/2006/relationships/image" Target="../media/image34.jpeg"/><Relationship Id="rId9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User\&#1056;&#1072;&#1073;&#1086;&#1095;&#1080;&#1081;%20&#1089;&#1090;&#1086;&#1083;\&#1088;&#1072;&#1079;&#1088;&#1072;&#1073;&#1086;&#1090;&#1082;&#1080;%20&#1048;.&#1051;\&#1084;&#1077;&#1090;&#1086;&#1076;%20&#1088;&#1072;&#1073;&#1086;&#1090;&#1072;%20%20&#1052;&#1054;&#1059;%20&#1058;&#1080;&#1093;&#1084;&#1077;&#1085;&#1077;&#1074;&#1089;&#1082;&#1072;&#1103;%20&#1057;&#1054;&#1064;\&#1044;&#1077;&#1085;&#1100;%20&#1055;&#1086;&#1073;&#1077;&#1076;&#1099;.mp3" TargetMode="Externa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audio" Target="file:///C:\Documents%20and%20Settings\User\&#1056;&#1072;&#1073;&#1086;&#1095;&#1080;&#1081;%20&#1089;&#1090;&#1086;&#1083;\&#1088;&#1072;&#1079;&#1088;&#1072;&#1073;&#1086;&#1090;&#1082;&#1080;%20&#1048;.&#1051;\&#1084;&#1077;&#1090;&#1086;&#1076;%20&#1088;&#1072;&#1073;&#1086;&#1090;&#1072;%20%20&#1052;&#1054;&#1059;%20&#1058;&#1080;&#1093;&#1084;&#1077;&#1085;&#1077;&#1074;&#1089;&#1082;&#1072;&#1103;%20&#1057;&#1054;&#1064;\&#1058;&#1105;&#1084;&#1085;&#1072;&#1103;%20&#1085;&#1086;&#1095;&#1100;.mp3" TargetMode="External"/><Relationship Id="rId7" Type="http://schemas.openxmlformats.org/officeDocument/2006/relationships/slideLayout" Target="../slideLayouts/slideLayout2.xml"/><Relationship Id="rId2" Type="http://schemas.openxmlformats.org/officeDocument/2006/relationships/audio" Target="file:///C:\Documents%20and%20Settings\User\&#1056;&#1072;&#1073;&#1086;&#1095;&#1080;&#1081;%20&#1089;&#1090;&#1086;&#1083;\&#1088;&#1072;&#1079;&#1088;&#1072;&#1073;&#1086;&#1090;&#1082;&#1080;%20&#1048;.&#1051;\&#1084;&#1077;&#1090;&#1086;&#1076;%20&#1088;&#1072;&#1073;&#1086;&#1090;&#1072;%20%20&#1052;&#1054;&#1059;%20&#1058;&#1080;&#1093;&#1084;&#1077;&#1085;&#1077;&#1074;&#1089;&#1082;&#1072;&#1103;%20&#1057;&#1054;&#1064;\&#1042;%20&#1079;&#1077;&#1084;&#1083;&#1103;&#1085;&#1082;&#1077;.mp3" TargetMode="External"/><Relationship Id="rId1" Type="http://schemas.openxmlformats.org/officeDocument/2006/relationships/audio" Target="file:///C:\Documents%20and%20Settings\User\&#1056;&#1072;&#1073;&#1086;&#1095;&#1080;&#1081;%20&#1089;&#1090;&#1086;&#1083;\&#1088;&#1072;&#1079;&#1088;&#1072;&#1073;&#1086;&#1090;&#1082;&#1080;%20&#1048;.&#1051;\&#1084;&#1077;&#1090;&#1086;&#1076;%20&#1088;&#1072;&#1073;&#1086;&#1090;&#1072;%20%20&#1052;&#1054;&#1059;%20&#1058;&#1080;&#1093;&#1084;&#1077;&#1085;&#1077;&#1074;&#1089;&#1082;&#1072;&#1103;%20&#1057;&#1054;&#1064;\&#1057;&#1074;&#1103;&#1097;&#1077;&#1085;&#1085;&#1072;&#1103;%20&#1074;&#1086;&#1081;&#1085;&#1072;.mp3" TargetMode="External"/><Relationship Id="rId6" Type="http://schemas.openxmlformats.org/officeDocument/2006/relationships/audio" Target="file:///C:\Documents%20and%20Settings\User\&#1056;&#1072;&#1073;&#1086;&#1095;&#1080;&#1081;%20&#1089;&#1090;&#1086;&#1083;\&#1088;&#1072;&#1079;&#1088;&#1072;&#1073;&#1086;&#1090;&#1082;&#1080;%20&#1048;.&#1051;\&#1084;&#1077;&#1090;&#1086;&#1076;%20&#1088;&#1072;&#1073;&#1086;&#1090;&#1072;%20%20&#1052;&#1054;&#1059;%20&#1058;&#1080;&#1093;&#1084;&#1077;&#1085;&#1077;&#1074;&#1089;&#1082;&#1072;&#1103;%20&#1057;&#1054;&#1064;\&#1087;&#1077;&#1089;&#1077;&#1085;&#1082;&#1072;%20&#1092;&#1088;&#1086;&#1085;&#1090;&#1086;&#1074;&#1086;&#1075;&#1086;%20&#1096;&#1086;&#1092;&#1105;&#1088;&#1072;.mp3" TargetMode="External"/><Relationship Id="rId5" Type="http://schemas.openxmlformats.org/officeDocument/2006/relationships/audio" Target="file:///C:\Documents%20and%20Settings\User\&#1056;&#1072;&#1073;&#1086;&#1095;&#1080;&#1081;%20&#1089;&#1090;&#1086;&#1083;\&#1088;&#1072;&#1079;&#1088;&#1072;&#1073;&#1086;&#1090;&#1082;&#1080;%20&#1048;.&#1051;\&#1084;&#1077;&#1090;&#1086;&#1076;%20&#1088;&#1072;&#1073;&#1086;&#1090;&#1072;%20%20&#1052;&#1054;&#1059;%20&#1058;&#1080;&#1093;&#1084;&#1077;&#1085;&#1077;&#1074;&#1089;&#1082;&#1072;&#1103;%20&#1057;&#1054;&#1064;\&#1064;&#1091;&#1084;&#1077;&#1083;%20&#1089;&#1091;&#1088;&#1086;&#1074;&#1086;%20&#1073;&#1088;&#1103;&#1085;&#1089;&#1082;&#1080;&#1081;%20&#1083;&#1077;&#1089;.mp3" TargetMode="External"/><Relationship Id="rId4" Type="http://schemas.openxmlformats.org/officeDocument/2006/relationships/audio" Target="file:///C:\Documents%20and%20Settings\User\&#1056;&#1072;&#1073;&#1086;&#1095;&#1080;&#1081;%20&#1089;&#1090;&#1086;&#1083;\&#1088;&#1072;&#1079;&#1088;&#1072;&#1073;&#1086;&#1090;&#1082;&#1080;%20&#1048;.&#1051;\&#1084;&#1077;&#1090;&#1086;&#1076;%20&#1088;&#1072;&#1073;&#1086;&#1090;&#1072;%20%20&#1052;&#1054;&#1059;%20&#1058;&#1080;&#1093;&#1084;&#1077;&#1085;&#1077;&#1074;&#1089;&#1082;&#1072;&#1103;%20&#1057;&#1054;&#1064;\&#1050;&#1072;&#1090;&#1102;&#1096;&#1072;.mp3" TargetMode="External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avno.ru/posters/&#1103;-&#1078;&#1076;&#1091;-&#1090;&#1077;&#1073;&#1103;-&#1074;&#1086;&#1080;&#1085;-&#1086;&#1089;&#1074;&#1086;&#1073;&#1086;&#1076;&#1080;&#1090;&#1077;&#1083;&#1100;.html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roznanie.ru/photo/image1308266951.jpg" TargetMode="External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allerix.ru/pic/_EX/2037947957/901205444.jpeg" TargetMode="External"/><Relationship Id="rId5" Type="http://schemas.openxmlformats.org/officeDocument/2006/relationships/image" Target="../media/image20.jpeg"/><Relationship Id="rId10" Type="http://schemas.openxmlformats.org/officeDocument/2006/relationships/image" Target="../media/image23.jpeg"/><Relationship Id="rId4" Type="http://schemas.openxmlformats.org/officeDocument/2006/relationships/image" Target="../media/image19.jpeg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 bwMode="auto">
          <a:xfrm>
            <a:off x="2195513" y="2205038"/>
            <a:ext cx="6172200" cy="107156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2400" cap="none" smtClean="0"/>
              <a:t>ИНТЕЛЛЕКТУАЛЬНАЯ ИГРА </a:t>
            </a:r>
            <a:br>
              <a:rPr lang="ru-RU" sz="2400" cap="none" smtClean="0"/>
            </a:br>
            <a:r>
              <a:rPr lang="ru-RU" sz="2400" cap="none" smtClean="0"/>
              <a:t>«НАВЕКИ В ПАМЯТИ ЛЮДСКОЙ»</a:t>
            </a: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75" y="3714750"/>
            <a:ext cx="6172200" cy="1371600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ru-RU" b="0" smtClean="0">
                <a:solidFill>
                  <a:schemeClr val="tx1"/>
                </a:solidFill>
              </a:rPr>
              <a:t>Автор: Комиссарова Ирина Леонидовна</a:t>
            </a:r>
          </a:p>
          <a:p>
            <a:pPr algn="r" eaLnBrk="1" hangingPunct="1">
              <a:spcBef>
                <a:spcPct val="0"/>
              </a:spcBef>
            </a:pPr>
            <a:r>
              <a:rPr lang="ru-RU" b="0" smtClean="0">
                <a:solidFill>
                  <a:schemeClr val="tx1"/>
                </a:solidFill>
              </a:rPr>
              <a:t>учитель изо и </a:t>
            </a:r>
          </a:p>
          <a:p>
            <a:pPr algn="r" eaLnBrk="1" hangingPunct="1">
              <a:spcBef>
                <a:spcPct val="0"/>
              </a:spcBef>
            </a:pPr>
            <a:r>
              <a:rPr lang="ru-RU" b="0" smtClean="0">
                <a:solidFill>
                  <a:schemeClr val="tx1"/>
                </a:solidFill>
              </a:rPr>
              <a:t>мировой художественной культуры</a:t>
            </a:r>
          </a:p>
          <a:p>
            <a:pPr algn="r" eaLnBrk="1" hangingPunct="1">
              <a:spcBef>
                <a:spcPct val="0"/>
              </a:spcBef>
            </a:pPr>
            <a:r>
              <a:rPr lang="ru-RU" b="0" smtClean="0">
                <a:solidFill>
                  <a:schemeClr val="tx1"/>
                </a:solidFill>
              </a:rPr>
              <a:t>МОУ Тихменевской СОШ</a:t>
            </a:r>
          </a:p>
        </p:txBody>
      </p:sp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2643188" y="428625"/>
            <a:ext cx="5286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entury Schoolbook" pitchFamily="18" charset="0"/>
              </a:rPr>
              <a:t>Муниципальный конкурс методических разработок межпредметной направленности «Тема войны в искусстве»</a:t>
            </a:r>
          </a:p>
        </p:txBody>
      </p:sp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3714750" y="5786438"/>
            <a:ext cx="4357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entury Schoolbook" pitchFamily="18" charset="0"/>
              </a:rPr>
              <a:t>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5 этап. </a:t>
            </a:r>
            <a:br>
              <a:rPr lang="ru-RU" b="1" dirty="0" smtClean="0"/>
            </a:br>
            <a:r>
              <a:rPr lang="ru-RU" b="1" dirty="0" smtClean="0"/>
              <a:t>Памятники, посвящённые </a:t>
            </a:r>
            <a:br>
              <a:rPr lang="ru-RU" b="1" dirty="0" smtClean="0"/>
            </a:br>
            <a:r>
              <a:rPr lang="ru-RU" b="1" dirty="0" smtClean="0"/>
              <a:t>Великой Отечественной войне</a:t>
            </a:r>
            <a:endParaRPr lang="ru-RU" dirty="0"/>
          </a:p>
        </p:txBody>
      </p:sp>
      <p:pic>
        <p:nvPicPr>
          <p:cNvPr id="22530" name="Рисунок 13" descr="http://www.uszn40.ru/userfiles/09_03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13" y="2000250"/>
            <a:ext cx="24765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Рисунок 3" descr="monument7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4143375"/>
            <a:ext cx="30289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15" descr="http://www.uszn40.ru/userfiles/15_02_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50" y="1562100"/>
            <a:ext cx="1500188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4" descr="mamaev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88" y="4143375"/>
            <a:ext cx="2400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Рисунок 6" descr="53d7d2b0d110d5caa0e9c5d2e03968c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0125" y="1785938"/>
            <a:ext cx="19716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TextBox 8"/>
          <p:cNvSpPr txBox="1">
            <a:spLocks noChangeArrowheads="1"/>
          </p:cNvSpPr>
          <p:nvPr/>
        </p:nvSpPr>
        <p:spPr bwMode="auto">
          <a:xfrm>
            <a:off x="1714500" y="3643313"/>
            <a:ext cx="714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entury Schoolbook" pitchFamily="18" charset="0"/>
              </a:rPr>
              <a:t>1</a:t>
            </a:r>
          </a:p>
        </p:txBody>
      </p:sp>
      <p:sp>
        <p:nvSpPr>
          <p:cNvPr id="22536" name="TextBox 9"/>
          <p:cNvSpPr txBox="1">
            <a:spLocks noChangeArrowheads="1"/>
          </p:cNvSpPr>
          <p:nvPr/>
        </p:nvSpPr>
        <p:spPr bwMode="auto">
          <a:xfrm>
            <a:off x="4000500" y="3714750"/>
            <a:ext cx="714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entury Schoolbook" pitchFamily="18" charset="0"/>
              </a:rPr>
              <a:t>2</a:t>
            </a:r>
          </a:p>
        </p:txBody>
      </p:sp>
      <p:sp>
        <p:nvSpPr>
          <p:cNvPr id="22537" name="TextBox 10"/>
          <p:cNvSpPr txBox="1">
            <a:spLocks noChangeArrowheads="1"/>
          </p:cNvSpPr>
          <p:nvPr/>
        </p:nvSpPr>
        <p:spPr bwMode="auto">
          <a:xfrm>
            <a:off x="6786563" y="3714750"/>
            <a:ext cx="714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entury Schoolbook" pitchFamily="18" charset="0"/>
              </a:rPr>
              <a:t>3</a:t>
            </a:r>
          </a:p>
        </p:txBody>
      </p:sp>
      <p:sp>
        <p:nvSpPr>
          <p:cNvPr id="22538" name="TextBox 11"/>
          <p:cNvSpPr txBox="1">
            <a:spLocks noChangeArrowheads="1"/>
          </p:cNvSpPr>
          <p:nvPr/>
        </p:nvSpPr>
        <p:spPr bwMode="auto">
          <a:xfrm>
            <a:off x="2214563" y="6000750"/>
            <a:ext cx="714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entury Schoolbook" pitchFamily="18" charset="0"/>
              </a:rPr>
              <a:t>4</a:t>
            </a:r>
          </a:p>
        </p:txBody>
      </p:sp>
      <p:sp>
        <p:nvSpPr>
          <p:cNvPr id="22539" name="TextBox 12"/>
          <p:cNvSpPr txBox="1">
            <a:spLocks noChangeArrowheads="1"/>
          </p:cNvSpPr>
          <p:nvPr/>
        </p:nvSpPr>
        <p:spPr bwMode="auto">
          <a:xfrm>
            <a:off x="6143625" y="6072188"/>
            <a:ext cx="714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entury Schoolbook" pitchFamily="18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7" descr="����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3" y="2143125"/>
            <a:ext cx="11858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Рисунок 9" descr="Piskarjovskoe_kladbishe_Rodina-Mat_18-04-200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75" y="2071688"/>
            <a:ext cx="13430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Рисунок 12" descr="kuznets-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50" y="2143125"/>
            <a:ext cx="2400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18" descr="http://www.uszn40.ru/userfiles/wow70_cspsd_memorial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29188" y="4429125"/>
            <a:ext cx="13335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Рисунок 5" descr="1117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71625" y="4500563"/>
            <a:ext cx="18859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642938" y="285750"/>
            <a:ext cx="7467600" cy="1143000"/>
          </a:xfrm>
          <a:prstGeom prst="rect">
            <a:avLst/>
          </a:prstGeom>
        </p:spPr>
        <p:txBody>
          <a:bodyPr anchor="b">
            <a:normAutofit fontScale="9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000" b="1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5 этап. </a:t>
            </a:r>
            <a:br>
              <a:rPr lang="ru-RU" sz="3000" b="1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3000" b="1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Памятники, посвящённые </a:t>
            </a:r>
            <a:br>
              <a:rPr lang="ru-RU" sz="3000" b="1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3000" b="1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Великой Отечественной войне</a:t>
            </a:r>
            <a:endParaRPr lang="ru-RU" sz="3000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3559" name="TextBox 8"/>
          <p:cNvSpPr txBox="1">
            <a:spLocks noChangeArrowheads="1"/>
          </p:cNvSpPr>
          <p:nvPr/>
        </p:nvSpPr>
        <p:spPr bwMode="auto">
          <a:xfrm>
            <a:off x="1214438" y="4071938"/>
            <a:ext cx="571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entury Schoolbook" pitchFamily="18" charset="0"/>
              </a:rPr>
              <a:t>6</a:t>
            </a:r>
          </a:p>
        </p:txBody>
      </p:sp>
      <p:sp>
        <p:nvSpPr>
          <p:cNvPr id="23560" name="TextBox 10"/>
          <p:cNvSpPr txBox="1">
            <a:spLocks noChangeArrowheads="1"/>
          </p:cNvSpPr>
          <p:nvPr/>
        </p:nvSpPr>
        <p:spPr bwMode="auto">
          <a:xfrm>
            <a:off x="4000500" y="4071938"/>
            <a:ext cx="633413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entury Schoolbook" pitchFamily="18" charset="0"/>
              </a:rPr>
              <a:t>7</a:t>
            </a:r>
          </a:p>
        </p:txBody>
      </p:sp>
      <p:sp>
        <p:nvSpPr>
          <p:cNvPr id="23561" name="TextBox 11"/>
          <p:cNvSpPr txBox="1">
            <a:spLocks noChangeArrowheads="1"/>
          </p:cNvSpPr>
          <p:nvPr/>
        </p:nvSpPr>
        <p:spPr bwMode="auto">
          <a:xfrm>
            <a:off x="6858000" y="4000500"/>
            <a:ext cx="4810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entury Schoolbook" pitchFamily="18" charset="0"/>
              </a:rPr>
              <a:t>8</a:t>
            </a:r>
          </a:p>
        </p:txBody>
      </p:sp>
      <p:sp>
        <p:nvSpPr>
          <p:cNvPr id="23562" name="TextBox 12"/>
          <p:cNvSpPr txBox="1">
            <a:spLocks noChangeArrowheads="1"/>
          </p:cNvSpPr>
          <p:nvPr/>
        </p:nvSpPr>
        <p:spPr bwMode="auto">
          <a:xfrm>
            <a:off x="2071688" y="6286500"/>
            <a:ext cx="571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entury Schoolbook" pitchFamily="18" charset="0"/>
              </a:rPr>
              <a:t>9</a:t>
            </a:r>
          </a:p>
        </p:txBody>
      </p:sp>
      <p:sp>
        <p:nvSpPr>
          <p:cNvPr id="23563" name="TextBox 13"/>
          <p:cNvSpPr txBox="1">
            <a:spLocks noChangeArrowheads="1"/>
          </p:cNvSpPr>
          <p:nvPr/>
        </p:nvSpPr>
        <p:spPr bwMode="auto">
          <a:xfrm>
            <a:off x="5214938" y="6215063"/>
            <a:ext cx="571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entury Schoolbook" pitchFamily="18" charset="0"/>
              </a:rPr>
              <a:t>10</a:t>
            </a:r>
          </a:p>
        </p:txBody>
      </p:sp>
      <p:pic>
        <p:nvPicPr>
          <p:cNvPr id="23564" name="Рисунок 14" descr="2 урок нотная грамота - Аптека Повышение потенции. Купить виагру, левитру, сиалис, дапоксетин, женскую виагру. Доставка Россия У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28813" y="3500438"/>
            <a:ext cx="50006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5" name="Рисунок 15" descr="2 урок нотная грамота - Аптека Повышение потенции. Купить виагру, левитру, сиалис, дапоксетин, женскую виагру. Доставка Россия У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86500" y="5643563"/>
            <a:ext cx="5715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8" name="Малая земля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1908175" y="39338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9" name="Алёша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6227763" y="60928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35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21831" fill="hold"/>
                                        <p:tgtEl>
                                          <p:spTgt spid="235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8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68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35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74785" fill="hold"/>
                                        <p:tgtEl>
                                          <p:spTgt spid="235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9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6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Заключение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24578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Гремит салют в честь русской славы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Фонтаном рвущихся огней.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Ликуй, народ! Ликуй, держава!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Встречай , Россия, сыновей!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Встречай защитников, что в схватке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Тебя от рабства сберегли.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За их высокий труд солдатский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Ты поклонись им до земли.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b="1" smtClean="0"/>
              <a:t>( К. Мамонтов.)</a:t>
            </a:r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23565" name="Рисунок 15" descr="2 урок нотная грамота - Аптека Повышение потенции. Купить виагру, левитру, сиалис, дапоксетин, женскую виагру. Доставка Россия 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4868863"/>
            <a:ext cx="5715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День Победы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027988" y="5300663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5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440" fill="hold"/>
                                        <p:tgtEl>
                                          <p:spTgt spid="245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81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Подведение итогов.</a:t>
            </a:r>
            <a:br>
              <a:rPr lang="ru-RU" dirty="0" smtClean="0"/>
            </a:br>
            <a:r>
              <a:rPr lang="ru-RU" dirty="0" smtClean="0"/>
              <a:t>Рефлексия</a:t>
            </a:r>
            <a:endParaRPr lang="ru-RU" dirty="0"/>
          </a:p>
        </p:txBody>
      </p:sp>
      <p:pic>
        <p:nvPicPr>
          <p:cNvPr id="25602" name="Picture 8" descr="красная звездочка, картинка без фона, картинки для сайта, картинки для логотипа, звездочки иконки, картинка граф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0" y="2928938"/>
            <a:ext cx="25717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12" descr="графическая картинка без фона, png, каталог бесплатных картино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643063"/>
            <a:ext cx="2500312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14" descr="сборник картинок, png, картинки без фона, маленькие картинки, картинки графика, иконки для сайта, картинки для сайта, логотип для сайт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75" y="1785938"/>
            <a:ext cx="2357438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Box 9"/>
          <p:cNvSpPr txBox="1">
            <a:spLocks noChangeArrowheads="1"/>
          </p:cNvSpPr>
          <p:nvPr/>
        </p:nvSpPr>
        <p:spPr bwMode="auto">
          <a:xfrm>
            <a:off x="2857500" y="5286375"/>
            <a:ext cx="3500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entury Schoolbook" pitchFamily="18" charset="0"/>
              </a:rPr>
              <a:t>Игра понравилась, </a:t>
            </a:r>
          </a:p>
          <a:p>
            <a:pPr algn="ctr"/>
            <a:r>
              <a:rPr lang="ru-RU">
                <a:latin typeface="Century Schoolbook" pitchFamily="18" charset="0"/>
              </a:rPr>
              <a:t>тема интересна для меня</a:t>
            </a:r>
          </a:p>
        </p:txBody>
      </p:sp>
      <p:sp>
        <p:nvSpPr>
          <p:cNvPr id="25606" name="TextBox 10"/>
          <p:cNvSpPr txBox="1">
            <a:spLocks noChangeArrowheads="1"/>
          </p:cNvSpPr>
          <p:nvPr/>
        </p:nvSpPr>
        <p:spPr bwMode="auto">
          <a:xfrm>
            <a:off x="6072188" y="4000500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entury Schoolbook" pitchFamily="18" charset="0"/>
              </a:rPr>
              <a:t>Игра понравилась</a:t>
            </a:r>
          </a:p>
        </p:txBody>
      </p:sp>
      <p:sp>
        <p:nvSpPr>
          <p:cNvPr id="25607" name="TextBox 11"/>
          <p:cNvSpPr txBox="1">
            <a:spLocks noChangeArrowheads="1"/>
          </p:cNvSpPr>
          <p:nvPr/>
        </p:nvSpPr>
        <p:spPr bwMode="auto">
          <a:xfrm>
            <a:off x="500063" y="4000500"/>
            <a:ext cx="2571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entury Schoolbook" pitchFamily="18" charset="0"/>
              </a:rPr>
              <a:t>Игра понравилась, но мне было скучно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3000375"/>
            <a:ext cx="7467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Спасибо за участие!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Содержимое 2"/>
          <p:cNvSpPr>
            <a:spLocks noGrp="1"/>
          </p:cNvSpPr>
          <p:nvPr>
            <p:ph sz="quarter" idx="1"/>
          </p:nvPr>
        </p:nvSpPr>
        <p:spPr>
          <a:xfrm>
            <a:off x="539750" y="765175"/>
            <a:ext cx="7467600" cy="48736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   Память о прошлом... Память... </a:t>
            </a:r>
            <a:endParaRPr lang="ru-RU" smtClean="0"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mtClean="0">
                <a:latin typeface="Arial" charset="0"/>
              </a:rPr>
              <a:t>   </a:t>
            </a:r>
            <a:r>
              <a:rPr lang="ru-RU" smtClean="0"/>
              <a:t>Память не нейтральна, не пассивна. Она учит и призывает, убеждает и предостерегает, даёт силы и внушает веру. Великий русский художник, автор картины «Три богатыря», Виктор Михайлович Васнецов сказал: «Плох тот народ, который не помнит, не любит, не ценит своей истории».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    9 мая 2015 года наша страна отмечает великую дату - 70 лет Победы в Великой Отечественной войне.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mtClean="0"/>
              <a:t>Известно изречение древних 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b="1" smtClean="0"/>
              <a:t>«Когда гремят пушки, музы молчат».</a:t>
            </a:r>
            <a:r>
              <a:rPr lang="ru-RU" smtClean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Этапы игры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6386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1. Музыка Великой Отечественной войны.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2. О чем рассказывает плакат?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3. Изобразительное искусство в годы Великой Отечественной войны.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4. Ордена Великой Отечественной войны.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5. Памятники, посвящённые Великой Отечественной войне.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175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1 этап. </a:t>
            </a:r>
            <a:br>
              <a:rPr lang="ru-RU" b="1" dirty="0" smtClean="0"/>
            </a:br>
            <a:r>
              <a:rPr lang="ru-RU" b="1" dirty="0" smtClean="0"/>
              <a:t> Музыка Великой Отечественной войны</a:t>
            </a:r>
            <a:endParaRPr lang="ru-RU" dirty="0"/>
          </a:p>
        </p:txBody>
      </p:sp>
      <p:sp>
        <p:nvSpPr>
          <p:cNvPr id="17410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15250" cy="4873625"/>
          </a:xfrm>
        </p:spPr>
        <p:txBody>
          <a:bodyPr/>
          <a:lstStyle/>
          <a:p>
            <a:pPr eaLnBrk="1" hangingPunct="1"/>
            <a:r>
              <a:rPr lang="ru-RU" dirty="0" smtClean="0"/>
              <a:t>«Священная война» Музыка А. Александров, слова В. Лебедев-Кумач </a:t>
            </a:r>
          </a:p>
          <a:p>
            <a:pPr eaLnBrk="1" hangingPunct="1"/>
            <a:r>
              <a:rPr lang="ru-RU" dirty="0" smtClean="0"/>
              <a:t>«В землянке»  Музыка К. Листов, слова А.Сурков </a:t>
            </a:r>
          </a:p>
          <a:p>
            <a:pPr eaLnBrk="1" hangingPunct="1"/>
            <a:r>
              <a:rPr lang="ru-RU" dirty="0" smtClean="0"/>
              <a:t>«Тёмная ночь»</a:t>
            </a:r>
            <a:r>
              <a:rPr lang="ru-RU" b="1" dirty="0" smtClean="0"/>
              <a:t> </a:t>
            </a:r>
            <a:r>
              <a:rPr lang="ru-RU" dirty="0" smtClean="0"/>
              <a:t>Музыка Никита Богословский, слова Владимир Агатов</a:t>
            </a:r>
          </a:p>
          <a:p>
            <a:pPr eaLnBrk="1" hangingPunct="1"/>
            <a:r>
              <a:rPr lang="ru-RU" dirty="0" smtClean="0"/>
              <a:t>«Катюша» Музыка М. </a:t>
            </a:r>
            <a:r>
              <a:rPr lang="ru-RU" dirty="0" err="1" smtClean="0"/>
              <a:t>Блантер</a:t>
            </a:r>
            <a:r>
              <a:rPr lang="ru-RU" dirty="0" smtClean="0"/>
              <a:t>, слова М. Исаковский</a:t>
            </a:r>
          </a:p>
          <a:p>
            <a:pPr eaLnBrk="1" hangingPunct="1"/>
            <a:r>
              <a:rPr lang="ru-RU" dirty="0" smtClean="0"/>
              <a:t>«Шумел сурово брянский лес»  Музыка С. </a:t>
            </a:r>
            <a:r>
              <a:rPr lang="ru-RU" dirty="0" err="1" smtClean="0"/>
              <a:t>Кац</a:t>
            </a:r>
            <a:r>
              <a:rPr lang="ru-RU" dirty="0" smtClean="0"/>
              <a:t>, слова А. Софронов </a:t>
            </a:r>
          </a:p>
          <a:p>
            <a:pPr eaLnBrk="1" hangingPunct="1"/>
            <a:r>
              <a:rPr lang="ru-RU" dirty="0" smtClean="0"/>
              <a:t>«Песенка фронтового шофёра» Музыка Мокроусов Б. слова </a:t>
            </a:r>
            <a:r>
              <a:rPr lang="ru-RU" dirty="0" err="1" smtClean="0"/>
              <a:t>Лабковский</a:t>
            </a:r>
            <a:r>
              <a:rPr lang="ru-RU" dirty="0" smtClean="0"/>
              <a:t> Н., </a:t>
            </a:r>
            <a:r>
              <a:rPr lang="ru-RU" dirty="0" err="1" smtClean="0"/>
              <a:t>Ласкин</a:t>
            </a:r>
            <a:r>
              <a:rPr lang="ru-RU" dirty="0" smtClean="0"/>
              <a:t> Б.</a:t>
            </a:r>
          </a:p>
        </p:txBody>
      </p:sp>
      <p:pic>
        <p:nvPicPr>
          <p:cNvPr id="17411" name="Рисунок 6" descr="2 урок нотная грамота - Аптека Повышение потенции. Купить виагру, левитру, сиалис, дапоксетин, женскую виагру. Доставка Россия У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0825" y="2276475"/>
            <a:ext cx="47148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7" descr="2 урок нотная грамота - Аптека Повышение потенции. Купить виагру, левитру, сиалис, дапоксетин, женскую виагру. Доставка Россия У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0825" y="3789363"/>
            <a:ext cx="47148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10" descr="2 урок нотная грамота - Аптека Повышение потенции. Купить виагру, левитру, сиалис, дапоксетин, женскую виагру. Доставка Россия У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3850" y="4508500"/>
            <a:ext cx="47148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Рисунок 3" descr="2 урок нотная грамота - Аптека Повышение потенции. Купить виагру, левитру, сиалис, дапоксетин, женскую виагру. Доставка Россия У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0825" y="1484313"/>
            <a:ext cx="47148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Рисунок 3" descr="2 урок нотная грамота - Аптека Повышение потенции. Купить виагру, левитру, сиалис, дапоксетин, женскую виагру. Доставка Россия У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0825" y="2997200"/>
            <a:ext cx="47148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Рисунок 10" descr="2 урок нотная грамота - Аптека Повышение потенции. Купить виагру, левитру, сиалис, дапоксетин, женскую виагру. Доставка Россия У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0825" y="5373688"/>
            <a:ext cx="47148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6" name="Священная война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250825" y="19161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7" name="В землянке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179388" y="27082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8" name="Тёмная ночь.mp3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250825" y="3429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9" name="Катюша.mp3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250825" y="4149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0" name="Шумел сурово брянский лес.mp3">
            <a:hlinkClick r:id="" action="ppaction://media"/>
          </p:cNvPr>
          <p:cNvPicPr>
            <a:picLocks noRot="1" noChangeAspect="1" noChangeArrowheads="1"/>
          </p:cNvPicPr>
          <p:nvPr>
            <a:audioFile r:link="rId5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250825" y="49418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1" name="песенка фронтового шофёра.mp3">
            <a:hlinkClick r:id="" action="ppaction://media"/>
          </p:cNvPr>
          <p:cNvPicPr>
            <a:picLocks noRot="1" noChangeAspect="1" noChangeArrowheads="1"/>
          </p:cNvPicPr>
          <p:nvPr>
            <a:audioFile r:link="rId6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214282" y="5786454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7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15069" fill="hold"/>
                                        <p:tgtEl>
                                          <p:spTgt spid="174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36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36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7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24842" fill="hold"/>
                                        <p:tgtEl>
                                          <p:spTgt spid="174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37"/>
                  </p:tgtEl>
                </p:cond>
              </p:nextCondLst>
            </p:seq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37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224992" fill="hold"/>
                                        <p:tgtEl>
                                          <p:spTgt spid="174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38"/>
                  </p:tgtEl>
                </p:cond>
              </p:nextCondLst>
            </p:seq>
            <p:audio>
              <p:cMediaNode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38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40251" fill="hold"/>
                                        <p:tgtEl>
                                          <p:spTgt spid="174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39"/>
                  </p:tgtEl>
                </p:cond>
              </p:nextCondLst>
            </p:seq>
            <p:audio>
              <p:cMediaNode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39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4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254981" fill="hold"/>
                                        <p:tgtEl>
                                          <p:spTgt spid="174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40"/>
                  </p:tgtEl>
                </p:cond>
              </p:nextCondLst>
            </p:seq>
            <p:audio>
              <p:cMediaNode>
                <p:cTn id="6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40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74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68045" fill="hold"/>
                                        <p:tgtEl>
                                          <p:spTgt spid="174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41"/>
                  </p:tgtEl>
                </p:cond>
              </p:nextCondLst>
            </p:seq>
            <p:audio>
              <p:cMediaNode>
                <p:cTn id="6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4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7467600" cy="92868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2 этап.</a:t>
            </a:r>
            <a:br>
              <a:rPr lang="ru-RU" b="1" dirty="0" smtClean="0"/>
            </a:br>
            <a:r>
              <a:rPr lang="ru-RU" b="1" dirty="0" smtClean="0"/>
              <a:t> О чём рассказывает плакат?</a:t>
            </a: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428750"/>
            <a:ext cx="1714500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i?id=472695280-06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75" y="1428750"/>
            <a:ext cx="18129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i?id=112026752-70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500188"/>
            <a:ext cx="158750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i?id=41063305-49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688" y="1500188"/>
            <a:ext cx="1714500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785813" y="4000500"/>
            <a:ext cx="785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entury Schoolbook" pitchFamily="18" charset="0"/>
              </a:rPr>
              <a:t>1</a:t>
            </a:r>
          </a:p>
        </p:txBody>
      </p:sp>
      <p:sp>
        <p:nvSpPr>
          <p:cNvPr id="18439" name="TextBox 8"/>
          <p:cNvSpPr txBox="1">
            <a:spLocks noChangeArrowheads="1"/>
          </p:cNvSpPr>
          <p:nvPr/>
        </p:nvSpPr>
        <p:spPr bwMode="auto">
          <a:xfrm>
            <a:off x="2714625" y="4000500"/>
            <a:ext cx="785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entury Schoolbook" pitchFamily="18" charset="0"/>
              </a:rPr>
              <a:t>2</a:t>
            </a:r>
          </a:p>
        </p:txBody>
      </p:sp>
      <p:sp>
        <p:nvSpPr>
          <p:cNvPr id="18440" name="TextBox 9"/>
          <p:cNvSpPr txBox="1">
            <a:spLocks noChangeArrowheads="1"/>
          </p:cNvSpPr>
          <p:nvPr/>
        </p:nvSpPr>
        <p:spPr bwMode="auto">
          <a:xfrm>
            <a:off x="5357813" y="4000500"/>
            <a:ext cx="785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entury Schoolbook" pitchFamily="18" charset="0"/>
              </a:rPr>
              <a:t>3</a:t>
            </a:r>
          </a:p>
        </p:txBody>
      </p:sp>
      <p:sp>
        <p:nvSpPr>
          <p:cNvPr id="18441" name="TextBox 10"/>
          <p:cNvSpPr txBox="1">
            <a:spLocks noChangeArrowheads="1"/>
          </p:cNvSpPr>
          <p:nvPr/>
        </p:nvSpPr>
        <p:spPr bwMode="auto">
          <a:xfrm>
            <a:off x="7072313" y="4000500"/>
            <a:ext cx="785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entury Schoolbook" pitchFamily="18" charset="0"/>
              </a:rPr>
              <a:t>4</a:t>
            </a:r>
          </a:p>
        </p:txBody>
      </p:sp>
      <p:pic>
        <p:nvPicPr>
          <p:cNvPr id="18442" name="Рисунок 11" descr="Воин Красной Армии, Спаси! - плакат  художник:  Корецкий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875" y="4000500"/>
            <a:ext cx="1836738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3" name="TextBox 12"/>
          <p:cNvSpPr txBox="1">
            <a:spLocks noChangeArrowheads="1"/>
          </p:cNvSpPr>
          <p:nvPr/>
        </p:nvSpPr>
        <p:spPr bwMode="auto">
          <a:xfrm>
            <a:off x="4071938" y="6488113"/>
            <a:ext cx="785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entury Schoolbook" pitchFamily="18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ru-RU" sz="2400" b="1" cap="none" smtClean="0"/>
              <a:t>3 ЭТАП.</a:t>
            </a:r>
            <a:br>
              <a:rPr lang="ru-RU" sz="2400" b="1" cap="none" smtClean="0"/>
            </a:br>
            <a:r>
              <a:rPr lang="ru-RU" sz="2400" b="1" cap="none" smtClean="0"/>
              <a:t> ИЗОБРАЗИТЕЛЬНОЕ ИСКУССТВО В ГОДЫ ВЕЛИКОЙ ОТЕЧЕСТВЕННОЙ ВОЙНЫ</a:t>
            </a:r>
            <a:endParaRPr lang="ru-RU" sz="2400" cap="none" smtClean="0"/>
          </a:p>
        </p:txBody>
      </p:sp>
      <p:pic>
        <p:nvPicPr>
          <p:cNvPr id="19458" name="Picture 2" descr="Фашист пролетел, 19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63" y="1500188"/>
            <a:ext cx="200025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Мать партиза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88" y="1500188"/>
            <a:ext cx="1928812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Оборона Севастопол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3429000"/>
            <a:ext cx="23812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5" descr="http://sovcom.ru/pics/auctions/91041_8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3" y="1500188"/>
            <a:ext cx="2071687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Рисунок 7" descr="http://gym6.narod.ru/3/63/nov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813" y="5000625"/>
            <a:ext cx="2571750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Рисунок 8" descr="6. Конкурс &quot;Страницы истории Отечества&quot; - Теоретический конкурс &quot;Защита&quot;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71813" y="3357563"/>
            <a:ext cx="2243137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Рисунок 9" descr="Знамя победы - Брест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00688" y="3429000"/>
            <a:ext cx="314325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Рисунок 10" descr="http://gym6.narod.ru/3/63/kra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0" y="5143500"/>
            <a:ext cx="2571750" cy="14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TextBox 11"/>
          <p:cNvSpPr txBox="1">
            <a:spLocks noChangeArrowheads="1"/>
          </p:cNvSpPr>
          <p:nvPr/>
        </p:nvSpPr>
        <p:spPr bwMode="auto">
          <a:xfrm>
            <a:off x="1143000" y="3071813"/>
            <a:ext cx="642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entury Schoolbook" pitchFamily="18" charset="0"/>
              </a:rPr>
              <a:t>1</a:t>
            </a:r>
          </a:p>
        </p:txBody>
      </p:sp>
      <p:sp>
        <p:nvSpPr>
          <p:cNvPr id="19467" name="TextBox 12"/>
          <p:cNvSpPr txBox="1">
            <a:spLocks noChangeArrowheads="1"/>
          </p:cNvSpPr>
          <p:nvPr/>
        </p:nvSpPr>
        <p:spPr bwMode="auto">
          <a:xfrm>
            <a:off x="3929063" y="3071813"/>
            <a:ext cx="642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entury Schoolbook" pitchFamily="18" charset="0"/>
              </a:rPr>
              <a:t>2</a:t>
            </a:r>
          </a:p>
        </p:txBody>
      </p:sp>
      <p:sp>
        <p:nvSpPr>
          <p:cNvPr id="19468" name="TextBox 13"/>
          <p:cNvSpPr txBox="1">
            <a:spLocks noChangeArrowheads="1"/>
          </p:cNvSpPr>
          <p:nvPr/>
        </p:nvSpPr>
        <p:spPr bwMode="auto">
          <a:xfrm>
            <a:off x="6715125" y="3071813"/>
            <a:ext cx="642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entury Schoolbook" pitchFamily="18" charset="0"/>
              </a:rPr>
              <a:t>3</a:t>
            </a:r>
          </a:p>
        </p:txBody>
      </p:sp>
      <p:sp>
        <p:nvSpPr>
          <p:cNvPr id="19469" name="TextBox 14"/>
          <p:cNvSpPr txBox="1">
            <a:spLocks noChangeArrowheads="1"/>
          </p:cNvSpPr>
          <p:nvPr/>
        </p:nvSpPr>
        <p:spPr bwMode="auto">
          <a:xfrm>
            <a:off x="1214438" y="4643438"/>
            <a:ext cx="561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entury Schoolbook" pitchFamily="18" charset="0"/>
              </a:rPr>
              <a:t>4</a:t>
            </a:r>
          </a:p>
        </p:txBody>
      </p:sp>
      <p:sp>
        <p:nvSpPr>
          <p:cNvPr id="19470" name="TextBox 16"/>
          <p:cNvSpPr txBox="1">
            <a:spLocks noChangeArrowheads="1"/>
          </p:cNvSpPr>
          <p:nvPr/>
        </p:nvSpPr>
        <p:spPr bwMode="auto">
          <a:xfrm>
            <a:off x="6786563" y="4786313"/>
            <a:ext cx="642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entury Schoolbook" pitchFamily="18" charset="0"/>
              </a:rPr>
              <a:t>6</a:t>
            </a:r>
          </a:p>
        </p:txBody>
      </p:sp>
      <p:sp>
        <p:nvSpPr>
          <p:cNvPr id="19471" name="TextBox 17"/>
          <p:cNvSpPr txBox="1">
            <a:spLocks noChangeArrowheads="1"/>
          </p:cNvSpPr>
          <p:nvPr/>
        </p:nvSpPr>
        <p:spPr bwMode="auto">
          <a:xfrm>
            <a:off x="3857625" y="4857750"/>
            <a:ext cx="642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entury Schoolbook" pitchFamily="18" charset="0"/>
              </a:rPr>
              <a:t>5</a:t>
            </a:r>
          </a:p>
        </p:txBody>
      </p:sp>
      <p:sp>
        <p:nvSpPr>
          <p:cNvPr id="19472" name="TextBox 18"/>
          <p:cNvSpPr txBox="1">
            <a:spLocks noChangeArrowheads="1"/>
          </p:cNvSpPr>
          <p:nvPr/>
        </p:nvSpPr>
        <p:spPr bwMode="auto">
          <a:xfrm>
            <a:off x="1643063" y="6488113"/>
            <a:ext cx="642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entury Schoolbook" pitchFamily="18" charset="0"/>
              </a:rPr>
              <a:t>7</a:t>
            </a:r>
          </a:p>
        </p:txBody>
      </p:sp>
      <p:sp>
        <p:nvSpPr>
          <p:cNvPr id="19473" name="TextBox 19"/>
          <p:cNvSpPr txBox="1">
            <a:spLocks noChangeArrowheads="1"/>
          </p:cNvSpPr>
          <p:nvPr/>
        </p:nvSpPr>
        <p:spPr bwMode="auto">
          <a:xfrm>
            <a:off x="5429250" y="6488113"/>
            <a:ext cx="642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entury Schoolbook" pitchFamily="18" charset="0"/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3" descr="НЕМЕНСКИЙ Б. Машенька - Неменский Борис Михайлови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571625"/>
            <a:ext cx="20002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 bwMode="auto">
          <a:xfrm>
            <a:off x="468313" y="476250"/>
            <a:ext cx="7467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ru-RU" sz="2400" b="1" cap="none" smtClean="0"/>
              <a:t>3 ЭТАП.</a:t>
            </a:r>
            <a:br>
              <a:rPr lang="ru-RU" sz="2400" b="1" cap="none" smtClean="0"/>
            </a:br>
            <a:r>
              <a:rPr lang="ru-RU" sz="2400" b="1" cap="none" smtClean="0"/>
              <a:t> ИЗОБРАЗИТЕЛЬНОЕ ИСКУССТВО В ГОДЫ ВЕЛИКОЙ ОТЕЧЕСТВЕННОЙ ВОЙНЫ</a:t>
            </a:r>
            <a:endParaRPr lang="ru-RU" sz="2400" cap="none" smtClean="0"/>
          </a:p>
        </p:txBody>
      </p:sp>
      <p:pic>
        <p:nvPicPr>
          <p:cNvPr id="20483" name="Рисунок 5" descr="Marshal Zhukov Relea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571625"/>
            <a:ext cx="1928812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6" descr="Портрет генерала Панфилова - Яковлев Василий Николаевич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4143375"/>
            <a:ext cx="1500187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8" descr="На Курской Дуге - Кривоногов Петр Александрович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75" y="4214813"/>
            <a:ext cx="3214688" cy="12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Рисунок 9" descr="КРИВОНОГОВ Пётр - Поединок. 900 Картин самых известных русских художников">
            <a:hlinkClick r:id="rId6" tooltip="&quot;КРИВОНОГОВ Пётр - Поединок. 900 Картин самых известных русских художников&quot;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" y="1500188"/>
            <a:ext cx="1500188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Рисунок 10" descr="http://www.proznanie.ru/photo/image1308266951.jpg">
            <a:hlinkClick r:id="rId8" tooltip="&quot; Победа. Рейхстаг взят. С картины художника Кривоногова П.А. &quot;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6000" y="4143375"/>
            <a:ext cx="2643188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Рисунок 11" descr="http://memorialcards.ru/media/k2/items/cache/7d838d57aeb986fb311aaa0ed583f61d_XL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58000" y="1500188"/>
            <a:ext cx="1585913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TextBox 12"/>
          <p:cNvSpPr txBox="1">
            <a:spLocks noChangeArrowheads="1"/>
          </p:cNvSpPr>
          <p:nvPr/>
        </p:nvSpPr>
        <p:spPr bwMode="auto">
          <a:xfrm>
            <a:off x="857250" y="3500438"/>
            <a:ext cx="785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entury Schoolbook" pitchFamily="18" charset="0"/>
              </a:rPr>
              <a:t>9</a:t>
            </a:r>
          </a:p>
        </p:txBody>
      </p:sp>
      <p:sp>
        <p:nvSpPr>
          <p:cNvPr id="20490" name="TextBox 13"/>
          <p:cNvSpPr txBox="1">
            <a:spLocks noChangeArrowheads="1"/>
          </p:cNvSpPr>
          <p:nvPr/>
        </p:nvSpPr>
        <p:spPr bwMode="auto">
          <a:xfrm>
            <a:off x="2928938" y="3500438"/>
            <a:ext cx="785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entury Schoolbook" pitchFamily="18" charset="0"/>
              </a:rPr>
              <a:t>10</a:t>
            </a:r>
          </a:p>
        </p:txBody>
      </p:sp>
      <p:sp>
        <p:nvSpPr>
          <p:cNvPr id="20491" name="TextBox 14"/>
          <p:cNvSpPr txBox="1">
            <a:spLocks noChangeArrowheads="1"/>
          </p:cNvSpPr>
          <p:nvPr/>
        </p:nvSpPr>
        <p:spPr bwMode="auto">
          <a:xfrm>
            <a:off x="5286375" y="3571875"/>
            <a:ext cx="785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entury Schoolbook" pitchFamily="18" charset="0"/>
              </a:rPr>
              <a:t>11</a:t>
            </a:r>
          </a:p>
        </p:txBody>
      </p:sp>
      <p:sp>
        <p:nvSpPr>
          <p:cNvPr id="20492" name="TextBox 15"/>
          <p:cNvSpPr txBox="1">
            <a:spLocks noChangeArrowheads="1"/>
          </p:cNvSpPr>
          <p:nvPr/>
        </p:nvSpPr>
        <p:spPr bwMode="auto">
          <a:xfrm>
            <a:off x="7143750" y="3571875"/>
            <a:ext cx="785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entury Schoolbook" pitchFamily="18" charset="0"/>
              </a:rPr>
              <a:t>12</a:t>
            </a:r>
          </a:p>
        </p:txBody>
      </p:sp>
      <p:sp>
        <p:nvSpPr>
          <p:cNvPr id="20493" name="TextBox 16"/>
          <p:cNvSpPr txBox="1">
            <a:spLocks noChangeArrowheads="1"/>
          </p:cNvSpPr>
          <p:nvPr/>
        </p:nvSpPr>
        <p:spPr bwMode="auto">
          <a:xfrm>
            <a:off x="714375" y="6000750"/>
            <a:ext cx="785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entury Schoolbook" pitchFamily="18" charset="0"/>
              </a:rPr>
              <a:t>13</a:t>
            </a:r>
          </a:p>
        </p:txBody>
      </p:sp>
      <p:sp>
        <p:nvSpPr>
          <p:cNvPr id="20494" name="TextBox 17"/>
          <p:cNvSpPr txBox="1">
            <a:spLocks noChangeArrowheads="1"/>
          </p:cNvSpPr>
          <p:nvPr/>
        </p:nvSpPr>
        <p:spPr bwMode="auto">
          <a:xfrm>
            <a:off x="3071813" y="5786438"/>
            <a:ext cx="785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entury Schoolbook" pitchFamily="18" charset="0"/>
              </a:rPr>
              <a:t>14</a:t>
            </a:r>
          </a:p>
        </p:txBody>
      </p:sp>
      <p:sp>
        <p:nvSpPr>
          <p:cNvPr id="20495" name="TextBox 18"/>
          <p:cNvSpPr txBox="1">
            <a:spLocks noChangeArrowheads="1"/>
          </p:cNvSpPr>
          <p:nvPr/>
        </p:nvSpPr>
        <p:spPr bwMode="auto">
          <a:xfrm>
            <a:off x="6429375" y="5572125"/>
            <a:ext cx="785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entury Schoolbook" pitchFamily="18" charset="0"/>
              </a:rPr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4 этап. </a:t>
            </a:r>
            <a:br>
              <a:rPr lang="ru-RU" b="1" dirty="0" smtClean="0"/>
            </a:br>
            <a:r>
              <a:rPr lang="ru-RU" b="1" dirty="0" smtClean="0"/>
              <a:t>Ордена Великой Отечественной войны</a:t>
            </a:r>
            <a:endParaRPr lang="ru-RU" dirty="0"/>
          </a:p>
        </p:txBody>
      </p:sp>
      <p:pic>
        <p:nvPicPr>
          <p:cNvPr id="21506" name="Picture 6"/>
          <p:cNvPicPr>
            <a:picLocks noChangeAspect="1" noChangeArrowheads="1"/>
          </p:cNvPicPr>
          <p:nvPr/>
        </p:nvPicPr>
        <p:blipFill>
          <a:blip r:embed="rId2"/>
          <a:srcRect t="4948" r="7143" b="20090"/>
          <a:stretch>
            <a:fillRect/>
          </a:stretch>
        </p:blipFill>
        <p:spPr bwMode="auto">
          <a:xfrm>
            <a:off x="3571875" y="2071688"/>
            <a:ext cx="185737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6"/>
          <p:cNvPicPr>
            <a:picLocks noChangeAspect="1" noChangeArrowheads="1"/>
          </p:cNvPicPr>
          <p:nvPr/>
        </p:nvPicPr>
        <p:blipFill>
          <a:blip r:embed="rId3"/>
          <a:srcRect t="6061" r="3860" b="3030"/>
          <a:stretch>
            <a:fillRect/>
          </a:stretch>
        </p:blipFill>
        <p:spPr bwMode="auto">
          <a:xfrm>
            <a:off x="285750" y="1500188"/>
            <a:ext cx="31432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/>
          <p:cNvPicPr>
            <a:picLocks noChangeAspect="1" noChangeArrowheads="1"/>
          </p:cNvPicPr>
          <p:nvPr/>
        </p:nvPicPr>
        <p:blipFill>
          <a:blip r:embed="rId4"/>
          <a:srcRect t="11798" r="2345"/>
          <a:stretch>
            <a:fillRect/>
          </a:stretch>
        </p:blipFill>
        <p:spPr bwMode="auto">
          <a:xfrm>
            <a:off x="357188" y="4643438"/>
            <a:ext cx="37147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6"/>
          <p:cNvPicPr>
            <a:picLocks noChangeAspect="1" noChangeArrowheads="1"/>
          </p:cNvPicPr>
          <p:nvPr/>
        </p:nvPicPr>
        <p:blipFill>
          <a:blip r:embed="rId5"/>
          <a:srcRect t="9357" r="2820" b="3357"/>
          <a:stretch>
            <a:fillRect/>
          </a:stretch>
        </p:blipFill>
        <p:spPr bwMode="auto">
          <a:xfrm>
            <a:off x="5572125" y="1500188"/>
            <a:ext cx="31432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6"/>
          <a:srcRect t="9465" r="2779"/>
          <a:stretch>
            <a:fillRect/>
          </a:stretch>
        </p:blipFill>
        <p:spPr bwMode="auto">
          <a:xfrm>
            <a:off x="5500688" y="4572000"/>
            <a:ext cx="2500312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TextBox 8"/>
          <p:cNvSpPr txBox="1">
            <a:spLocks noChangeArrowheads="1"/>
          </p:cNvSpPr>
          <p:nvPr/>
        </p:nvSpPr>
        <p:spPr bwMode="auto">
          <a:xfrm>
            <a:off x="1571625" y="3857625"/>
            <a:ext cx="857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entury Schoolbook" pitchFamily="18" charset="0"/>
              </a:rPr>
              <a:t>1</a:t>
            </a:r>
          </a:p>
        </p:txBody>
      </p:sp>
      <p:sp>
        <p:nvSpPr>
          <p:cNvPr id="21512" name="TextBox 9"/>
          <p:cNvSpPr txBox="1">
            <a:spLocks noChangeArrowheads="1"/>
          </p:cNvSpPr>
          <p:nvPr/>
        </p:nvSpPr>
        <p:spPr bwMode="auto">
          <a:xfrm>
            <a:off x="1643063" y="6215063"/>
            <a:ext cx="857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entury Schoolbook" pitchFamily="18" charset="0"/>
              </a:rPr>
              <a:t>4</a:t>
            </a:r>
          </a:p>
        </p:txBody>
      </p:sp>
      <p:sp>
        <p:nvSpPr>
          <p:cNvPr id="21513" name="TextBox 10"/>
          <p:cNvSpPr txBox="1">
            <a:spLocks noChangeArrowheads="1"/>
          </p:cNvSpPr>
          <p:nvPr/>
        </p:nvSpPr>
        <p:spPr bwMode="auto">
          <a:xfrm>
            <a:off x="4071938" y="4357688"/>
            <a:ext cx="857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entury Schoolbook" pitchFamily="18" charset="0"/>
              </a:rPr>
              <a:t>2</a:t>
            </a:r>
          </a:p>
        </p:txBody>
      </p:sp>
      <p:sp>
        <p:nvSpPr>
          <p:cNvPr id="21514" name="TextBox 11"/>
          <p:cNvSpPr txBox="1">
            <a:spLocks noChangeArrowheads="1"/>
          </p:cNvSpPr>
          <p:nvPr/>
        </p:nvSpPr>
        <p:spPr bwMode="auto">
          <a:xfrm>
            <a:off x="6500813" y="6286500"/>
            <a:ext cx="857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entury Schoolbook" pitchFamily="18" charset="0"/>
              </a:rPr>
              <a:t>5</a:t>
            </a:r>
          </a:p>
        </p:txBody>
      </p:sp>
      <p:sp>
        <p:nvSpPr>
          <p:cNvPr id="21515" name="TextBox 12"/>
          <p:cNvSpPr txBox="1">
            <a:spLocks noChangeArrowheads="1"/>
          </p:cNvSpPr>
          <p:nvPr/>
        </p:nvSpPr>
        <p:spPr bwMode="auto">
          <a:xfrm>
            <a:off x="6786563" y="3571875"/>
            <a:ext cx="857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entury Schoolbook" pitchFamily="18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255</TotalTime>
  <Words>361</Words>
  <PresentationFormat>Экран (4:3)</PresentationFormat>
  <Paragraphs>82</Paragraphs>
  <Slides>14</Slides>
  <Notes>0</Notes>
  <HiddenSlides>0</HiddenSlides>
  <MMClips>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ИНТЕЛЛЕКТУАЛЬНАЯ ИГРА  «НАВЕКИ В ПАМЯТИ ЛЮДСКОЙ»</vt:lpstr>
      <vt:lpstr>Слайд 2</vt:lpstr>
      <vt:lpstr>Слайд 3</vt:lpstr>
      <vt:lpstr>Этапы игры </vt:lpstr>
      <vt:lpstr>1 этап.   Музыка Великой Отечественной войны</vt:lpstr>
      <vt:lpstr>   2 этап.  О чём рассказывает плакат?</vt:lpstr>
      <vt:lpstr>3 ЭТАП.  ИЗОБРАЗИТЕЛЬНОЕ ИСКУССТВО В ГОДЫ ВЕЛИКОЙ ОТЕЧЕСТВЕННОЙ ВОЙНЫ</vt:lpstr>
      <vt:lpstr>3 ЭТАП.  ИЗОБРАЗИТЕЛЬНОЕ ИСКУССТВО В ГОДЫ ВЕЛИКОЙ ОТЕЧЕСТВЕННОЙ ВОЙНЫ</vt:lpstr>
      <vt:lpstr>4 этап.  Ордена Великой Отечественной войны</vt:lpstr>
      <vt:lpstr>5 этап.  Памятники, посвящённые  Великой Отечественной войне</vt:lpstr>
      <vt:lpstr>Слайд 11</vt:lpstr>
      <vt:lpstr>Заключение </vt:lpstr>
      <vt:lpstr>Подведение итогов. Рефлексия</vt:lpstr>
      <vt:lpstr>Спасибо за участие!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Интеллектуальная игра  «Навеки в памяти людской»</dc:title>
  <cp:lastModifiedBy>User</cp:lastModifiedBy>
  <cp:revision>26</cp:revision>
  <dcterms:modified xsi:type="dcterms:W3CDTF">2017-10-11T16:21:27Z</dcterms:modified>
</cp:coreProperties>
</file>