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9" r:id="rId2"/>
    <p:sldId id="318" r:id="rId3"/>
    <p:sldId id="366" r:id="rId4"/>
    <p:sldId id="270" r:id="rId5"/>
    <p:sldId id="368" r:id="rId6"/>
    <p:sldId id="294" r:id="rId7"/>
    <p:sldId id="362" r:id="rId8"/>
    <p:sldId id="319" r:id="rId9"/>
    <p:sldId id="320" r:id="rId10"/>
    <p:sldId id="304" r:id="rId11"/>
    <p:sldId id="338" r:id="rId12"/>
    <p:sldId id="337" r:id="rId13"/>
    <p:sldId id="340" r:id="rId14"/>
    <p:sldId id="339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  <a:srgbClr val="0066FF"/>
    <a:srgbClr val="000066"/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20" autoAdjust="0"/>
    <p:restoredTop sz="94660"/>
  </p:normalViewPr>
  <p:slideViewPr>
    <p:cSldViewPr>
      <p:cViewPr varScale="1">
        <p:scale>
          <a:sx n="64" d="100"/>
          <a:sy n="64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Тихменевская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средняя общеобразовательная школа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Выступление на тему: 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«Особенности обучения чтению при </a:t>
            </a:r>
            <a:r>
              <a:rPr lang="ru-RU" dirty="0" err="1" smtClean="0">
                <a:solidFill>
                  <a:srgbClr val="C00000"/>
                </a:solidFill>
              </a:rPr>
              <a:t>дислексии</a:t>
            </a:r>
            <a:r>
              <a:rPr lang="ru-RU" dirty="0" smtClean="0">
                <a:solidFill>
                  <a:srgbClr val="C00000"/>
                </a:solidFill>
              </a:rPr>
              <a:t>. Упражнения по коррекции </a:t>
            </a:r>
            <a:r>
              <a:rPr lang="ru-RU" dirty="0" err="1" smtClean="0">
                <a:solidFill>
                  <a:srgbClr val="C00000"/>
                </a:solidFill>
              </a:rPr>
              <a:t>дислексии</a:t>
            </a:r>
            <a:r>
              <a:rPr lang="ru-RU" dirty="0" smtClean="0">
                <a:solidFill>
                  <a:srgbClr val="C00000"/>
                </a:solidFill>
              </a:rPr>
              <a:t> на уроках литературного чтения» </a:t>
            </a:r>
          </a:p>
          <a:p>
            <a:pPr algn="ctr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/>
                </a:solidFill>
              </a:rPr>
              <a:t>Автор: Чистякова Валерия</a:t>
            </a:r>
          </a:p>
          <a:p>
            <a:pPr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/>
                </a:solidFill>
              </a:rPr>
              <a:t>Александровна, </a:t>
            </a:r>
          </a:p>
          <a:p>
            <a:pPr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/>
                </a:solidFill>
              </a:rPr>
              <a:t>учитель начальных классов</a:t>
            </a:r>
          </a:p>
          <a:p>
            <a:pPr algn="r">
              <a:lnSpc>
                <a:spcPct val="11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err="1" smtClean="0">
                <a:solidFill>
                  <a:schemeClr val="tx2"/>
                </a:solidFill>
              </a:rPr>
              <a:t>Рыбинский</a:t>
            </a:r>
            <a:r>
              <a:rPr lang="ru-RU" dirty="0" smtClean="0">
                <a:solidFill>
                  <a:schemeClr val="tx2"/>
                </a:solidFill>
              </a:rPr>
              <a:t> район, 2021 год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</a:rPr>
              <a:t>Упражнения для работы над на увеличением поля зрения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«Пирамида»</a:t>
            </a:r>
          </a:p>
          <a:p>
            <a:endParaRPr lang="ru-RU" dirty="0" smtClean="0"/>
          </a:p>
          <a:p>
            <a:pPr algn="ctr">
              <a:lnSpc>
                <a:spcPct val="80000"/>
              </a:lnSpc>
              <a:buNone/>
            </a:pPr>
            <a:r>
              <a:rPr lang="ru-RU" sz="2800" b="1" dirty="0" smtClean="0"/>
              <a:t>КОС  </a:t>
            </a:r>
            <a:r>
              <a:rPr lang="ru-RU" sz="2800" b="1" dirty="0" smtClean="0">
                <a:solidFill>
                  <a:srgbClr val="FF0000"/>
                </a:solidFill>
              </a:rPr>
              <a:t>*</a:t>
            </a:r>
            <a:r>
              <a:rPr lang="ru-RU" sz="2800" b="1" dirty="0" smtClean="0"/>
              <a:t> ТЕР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800" b="1" dirty="0" smtClean="0"/>
              <a:t>ПАТ    </a:t>
            </a:r>
            <a:r>
              <a:rPr lang="ru-RU" sz="2800" b="1" dirty="0" smtClean="0">
                <a:solidFill>
                  <a:srgbClr val="FF0000"/>
                </a:solidFill>
              </a:rPr>
              <a:t>* </a:t>
            </a:r>
            <a:r>
              <a:rPr lang="ru-RU" sz="2800" b="1" dirty="0" smtClean="0"/>
              <a:t> РОН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800" b="1" dirty="0" smtClean="0"/>
              <a:t>ПЛА     </a:t>
            </a:r>
            <a:r>
              <a:rPr lang="ru-RU" sz="2800" b="1" dirty="0" smtClean="0">
                <a:solidFill>
                  <a:srgbClr val="FF0000"/>
                </a:solidFill>
              </a:rPr>
              <a:t>*  </a:t>
            </a:r>
            <a:r>
              <a:rPr lang="ru-RU" sz="2800" b="1" dirty="0" smtClean="0"/>
              <a:t>   КАТ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800" b="1" dirty="0" smtClean="0"/>
              <a:t>ГНЕЗ      </a:t>
            </a:r>
            <a:r>
              <a:rPr lang="ru-RU" sz="2800" b="1" dirty="0" smtClean="0">
                <a:solidFill>
                  <a:srgbClr val="FF0000"/>
                </a:solidFill>
              </a:rPr>
              <a:t>*</a:t>
            </a:r>
            <a:r>
              <a:rPr lang="ru-RU" sz="2800" b="1" dirty="0" smtClean="0"/>
              <a:t>         ДО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800" b="1" dirty="0" smtClean="0"/>
              <a:t>ПАШ       </a:t>
            </a:r>
            <a:r>
              <a:rPr lang="ru-RU" sz="2800" b="1" dirty="0" smtClean="0">
                <a:solidFill>
                  <a:srgbClr val="FF0000"/>
                </a:solidFill>
              </a:rPr>
              <a:t>*   </a:t>
            </a:r>
            <a:r>
              <a:rPr lang="ru-RU" sz="2800" b="1" dirty="0" smtClean="0"/>
              <a:t>      ТЕТ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800" b="1" dirty="0" smtClean="0"/>
              <a:t>ЛИ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*    </a:t>
            </a:r>
            <a:r>
              <a:rPr lang="ru-RU" sz="2800" b="1" dirty="0" smtClean="0"/>
              <a:t>       ВЕНЬ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800" b="1" dirty="0" smtClean="0"/>
              <a:t>ЛО 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*  </a:t>
            </a:r>
            <a:r>
              <a:rPr lang="ru-RU" sz="2800" b="1" dirty="0" smtClean="0"/>
              <a:t>           ШАДЬ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800" b="1" dirty="0" smtClean="0"/>
              <a:t>МОР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*  </a:t>
            </a:r>
            <a:r>
              <a:rPr lang="ru-RU" sz="2800" b="1" dirty="0" smtClean="0"/>
              <a:t>               КОВЬ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800" b="1" dirty="0" smtClean="0"/>
              <a:t>ТЕТ                                           РАДЬ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495800" y="3200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495800" y="2438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495800" y="2819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495800" y="3581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495800" y="3962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495800" y="4343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495800" y="4724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495800" y="5105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495800" y="5562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</a:rPr>
              <a:t>Упражнения для работы над на увеличением поля зрения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724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/>
              <a:t>        «Ворота»</a:t>
            </a:r>
            <a:endParaRPr lang="ru-RU" sz="2800" b="1" i="1" dirty="0" smtClean="0">
              <a:solidFill>
                <a:srgbClr val="800000"/>
              </a:solidFill>
            </a:endParaRPr>
          </a:p>
          <a:p>
            <a:r>
              <a:rPr lang="ru-RU" sz="2800" b="1" dirty="0" smtClean="0"/>
              <a:t>При</a:t>
            </a:r>
            <a:r>
              <a:rPr lang="ru-RU" sz="2800" dirty="0" smtClean="0"/>
              <a:t>летели  пти</a:t>
            </a:r>
            <a:r>
              <a:rPr lang="ru-RU" sz="2800" b="1" dirty="0" smtClean="0"/>
              <a:t>цы</a:t>
            </a:r>
            <a:r>
              <a:rPr lang="ru-RU" sz="2800" dirty="0" smtClean="0"/>
              <a:t>.</a:t>
            </a:r>
          </a:p>
          <a:p>
            <a:r>
              <a:rPr lang="ru-RU" sz="2800" b="1" dirty="0" smtClean="0"/>
              <a:t>Ду</a:t>
            </a:r>
            <a:r>
              <a:rPr lang="ru-RU" sz="2800" dirty="0" smtClean="0"/>
              <a:t>ет  холодный  резкий ве</a:t>
            </a:r>
            <a:r>
              <a:rPr lang="ru-RU" sz="2800" b="1" dirty="0" smtClean="0"/>
              <a:t>тер</a:t>
            </a:r>
            <a:r>
              <a:rPr lang="ru-RU" sz="2800" dirty="0" smtClean="0"/>
              <a:t>.</a:t>
            </a:r>
          </a:p>
          <a:p>
            <a:r>
              <a:rPr lang="ru-RU" sz="2800" b="1" dirty="0" smtClean="0"/>
              <a:t>Са</a:t>
            </a:r>
            <a:r>
              <a:rPr lang="ru-RU" sz="2800" dirty="0" smtClean="0"/>
              <a:t>ша решил у доски сложную зада</a:t>
            </a:r>
            <a:r>
              <a:rPr lang="ru-RU" sz="2800" b="1" dirty="0" smtClean="0"/>
              <a:t>чу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1900" b="1" dirty="0" smtClean="0"/>
              <a:t>Барсучий нос</a:t>
            </a:r>
            <a:endParaRPr lang="ru-RU" sz="1900" dirty="0" smtClean="0"/>
          </a:p>
          <a:p>
            <a:pPr>
              <a:buNone/>
            </a:pPr>
            <a:r>
              <a:rPr lang="ru-RU" b="1" i="1" u="sng" dirty="0" smtClean="0"/>
              <a:t>Че</a:t>
            </a:r>
            <a:r>
              <a:rPr lang="ru-RU" i="1" dirty="0" smtClean="0"/>
              <a:t>рез полчаса зверь высунул из травы мокрый черный </a:t>
            </a:r>
            <a:r>
              <a:rPr lang="ru-RU" b="1" i="1" u="sng" dirty="0" smtClean="0"/>
              <a:t>нос</a:t>
            </a:r>
            <a:r>
              <a:rPr lang="ru-RU" i="1" dirty="0" smtClean="0"/>
              <a:t>,</a:t>
            </a:r>
            <a:br>
              <a:rPr lang="ru-RU" i="1" dirty="0" smtClean="0"/>
            </a:br>
            <a:r>
              <a:rPr lang="ru-RU" b="1" i="1" u="sng" dirty="0" smtClean="0"/>
              <a:t>по</a:t>
            </a:r>
            <a:r>
              <a:rPr lang="ru-RU" i="1" dirty="0" smtClean="0"/>
              <a:t>хожий на свиной пятачок, нос долго нюхал воз</a:t>
            </a:r>
            <a:r>
              <a:rPr lang="ru-RU" b="1" i="1" u="sng" dirty="0" smtClean="0"/>
              <a:t>дух</a:t>
            </a:r>
            <a:r>
              <a:rPr lang="ru-RU" b="1" i="1" dirty="0" smtClean="0"/>
              <a:t> </a:t>
            </a:r>
          </a:p>
          <a:p>
            <a:pPr>
              <a:buNone/>
            </a:pPr>
            <a:r>
              <a:rPr lang="ru-RU" b="1" i="1" u="sng" dirty="0" smtClean="0"/>
              <a:t>   и дро</a:t>
            </a:r>
            <a:r>
              <a:rPr lang="ru-RU" dirty="0" smtClean="0"/>
              <a:t>жал     от   </a:t>
            </a:r>
            <a:r>
              <a:rPr lang="ru-RU" i="1" dirty="0" smtClean="0"/>
              <a:t>жаднос</a:t>
            </a:r>
            <a:r>
              <a:rPr lang="ru-RU" b="1" i="1" u="sng" dirty="0" smtClean="0"/>
              <a:t>ти</a:t>
            </a:r>
            <a:r>
              <a:rPr lang="ru-RU" i="1" dirty="0" smtClean="0"/>
              <a:t>… </a:t>
            </a:r>
          </a:p>
          <a:p>
            <a:pPr>
              <a:buNone/>
            </a:pPr>
            <a:r>
              <a:rPr lang="ru-RU" i="1" dirty="0" smtClean="0"/>
              <a:t>                                                                   (К. Паустовский)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</a:rPr>
              <a:t>Упражнения, направленные на преодоление регрессии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3891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«Окошечко»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33600" y="3352800"/>
            <a:ext cx="4267200" cy="2057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" name="Прямоугольник 6"/>
          <p:cNvSpPr/>
          <p:nvPr/>
        </p:nvSpPr>
        <p:spPr>
          <a:xfrm>
            <a:off x="3429000" y="4038600"/>
            <a:ext cx="15240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ВОКР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</a:rPr>
              <a:t>Упражнения, направленные на преодоление регрессии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ru-RU" sz="2800" dirty="0" smtClean="0"/>
              <a:t>«Окошечко»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362200" y="4876800"/>
            <a:ext cx="37338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5220494" y="3999706"/>
            <a:ext cx="1752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362200" y="3124200"/>
            <a:ext cx="3733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2058194" y="3428206"/>
            <a:ext cx="6096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2058194" y="4571206"/>
            <a:ext cx="6096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362200" y="4267200"/>
            <a:ext cx="7620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362200" y="3733800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2858294" y="3999706"/>
            <a:ext cx="533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057400" y="38100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кни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2400" y="3810000"/>
            <a:ext cx="1981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любите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</a:rPr>
              <a:t>Упражнения, направленные на преодоление регрессии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ru-RU" sz="2800" dirty="0" smtClean="0"/>
              <a:t>«Окошечко»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362200" y="4876800"/>
            <a:ext cx="37338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1485900" y="4000500"/>
            <a:ext cx="1752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362200" y="3124200"/>
            <a:ext cx="3733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5791994" y="3428206"/>
            <a:ext cx="6096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5791994" y="4571206"/>
            <a:ext cx="6096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334000" y="4267200"/>
            <a:ext cx="7620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334000" y="3733800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5068094" y="3999706"/>
            <a:ext cx="5334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5410200" y="38100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chemeClr val="tx1"/>
                </a:solidFill>
              </a:rPr>
              <a:t>сле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53200" y="3810000"/>
            <a:ext cx="1676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урока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52600" y="1295400"/>
            <a:ext cx="550535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</a:t>
            </a:r>
          </a:p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 ВНИМАНИЕ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Дислексия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4572000" cy="4389120"/>
          </a:xfrm>
        </p:spPr>
        <p:txBody>
          <a:bodyPr/>
          <a:lstStyle/>
          <a:p>
            <a:pPr>
              <a:buNone/>
            </a:pPr>
            <a:r>
              <a:rPr lang="ru-RU" sz="3200" b="1" i="1" u="sng" dirty="0" smtClean="0"/>
              <a:t>   </a:t>
            </a:r>
            <a:r>
              <a:rPr lang="ru-RU" sz="3200" b="1" i="1" u="sng" dirty="0" err="1" smtClean="0"/>
              <a:t>Дислексия</a:t>
            </a:r>
            <a:r>
              <a:rPr lang="ru-RU" sz="3200" b="1" i="1" u="sng" dirty="0" smtClean="0"/>
              <a:t> </a:t>
            </a:r>
            <a:r>
              <a:rPr lang="ru-RU" dirty="0" smtClean="0"/>
              <a:t>– частичное специфическое нарушение процесса чтения, </a:t>
            </a:r>
            <a:r>
              <a:rPr lang="ru-RU" b="1" dirty="0" smtClean="0"/>
              <a:t>проявляющееся в повторяющихся ошибках стойкого характера. </a:t>
            </a:r>
          </a:p>
          <a:p>
            <a:endParaRPr lang="ru-RU" dirty="0"/>
          </a:p>
        </p:txBody>
      </p:sp>
      <p:pic>
        <p:nvPicPr>
          <p:cNvPr id="4" name="Picture 2" descr="C:\Documents and Settings\Admin\Рабочий стол\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209800"/>
            <a:ext cx="35052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err="1" smtClean="0"/>
              <a:t>Дислексия</a:t>
            </a:r>
            <a:r>
              <a:rPr lang="ru-RU" sz="2800" dirty="0" smtClean="0"/>
              <a:t> наиболее ярко начинает проявляться в младшей школе. В возрасте 7-8 лет ребенок не может справиться с освоением навыков чтения. Он путает слоги, медленно составляет слова и, даже если справляется с прочтением предложения, не может понять смысл озвученного. При этом, школьник отличается нормальным уровнем умственного развития и богатым воображением.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732993-95AC-43D0-B167-46A1EE5F326F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692150"/>
            <a:ext cx="7416800" cy="11525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Причины нарушения чтения: </a:t>
            </a:r>
            <a:r>
              <a:rPr lang="ru-RU" sz="2400" dirty="0" smtClean="0">
                <a:solidFill>
                  <a:srgbClr val="3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/>
            </a:r>
            <a:br>
              <a:rPr lang="ru-RU" sz="2400" dirty="0" smtClean="0">
                <a:solidFill>
                  <a:srgbClr val="3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</a:br>
            <a:endParaRPr lang="ru-RU" sz="2400" dirty="0" smtClean="0">
              <a:solidFill>
                <a:srgbClr val="3A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112" y="1916113"/>
            <a:ext cx="6643687" cy="4210050"/>
          </a:xfrm>
        </p:spPr>
        <p:txBody>
          <a:bodyPr>
            <a:normAutofit/>
          </a:bodyPr>
          <a:lstStyle/>
          <a:p>
            <a:pPr marL="533400" indent="-533400" eaLnBrk="1" hangingPunct="1">
              <a:lnSpc>
                <a:spcPct val="110000"/>
              </a:lnSpc>
            </a:pPr>
            <a:r>
              <a:rPr lang="ru-RU" sz="2400" dirty="0" smtClean="0">
                <a:cs typeface="Times New Roman" pitchFamily="18" charset="0"/>
              </a:rPr>
              <a:t>Нарушение артикуляции</a:t>
            </a:r>
          </a:p>
          <a:p>
            <a:pPr marL="533400" indent="-533400" eaLnBrk="1" hangingPunct="1">
              <a:lnSpc>
                <a:spcPct val="110000"/>
              </a:lnSpc>
            </a:pPr>
            <a:r>
              <a:rPr lang="ru-RU" sz="2400" dirty="0" smtClean="0">
                <a:cs typeface="Times New Roman" pitchFamily="18" charset="0"/>
              </a:rPr>
              <a:t>Малое поле зрения</a:t>
            </a:r>
          </a:p>
          <a:p>
            <a:pPr marL="533400" indent="-533400" eaLnBrk="1" hangingPunct="1">
              <a:lnSpc>
                <a:spcPct val="110000"/>
              </a:lnSpc>
            </a:pPr>
            <a:r>
              <a:rPr lang="ru-RU" sz="2400" dirty="0" smtClean="0">
                <a:cs typeface="Times New Roman" pitchFamily="18" charset="0"/>
              </a:rPr>
              <a:t>Регрессии</a:t>
            </a:r>
          </a:p>
          <a:p>
            <a:pPr marL="533400" indent="-533400" eaLnBrk="1" hangingPunct="1">
              <a:lnSpc>
                <a:spcPct val="110000"/>
              </a:lnSpc>
            </a:pPr>
            <a:r>
              <a:rPr lang="ru-RU" sz="2400" dirty="0" smtClean="0">
                <a:cs typeface="Times New Roman" pitchFamily="18" charset="0"/>
              </a:rPr>
              <a:t>Отсутствие антиципаций</a:t>
            </a:r>
          </a:p>
          <a:p>
            <a:pPr marL="533400" indent="-533400" eaLnBrk="1" hangingPunct="1">
              <a:lnSpc>
                <a:spcPct val="110000"/>
              </a:lnSpc>
            </a:pPr>
            <a:r>
              <a:rPr lang="ru-RU" sz="2400" dirty="0" smtClean="0">
                <a:cs typeface="Times New Roman" pitchFamily="18" charset="0"/>
              </a:rPr>
              <a:t>Низкий уровень развития восприятия, внимания, памяти</a:t>
            </a:r>
          </a:p>
          <a:p>
            <a:pPr marL="533400" indent="-533400" eaLnBrk="1" hangingPunct="1">
              <a:lnSpc>
                <a:spcPct val="110000"/>
              </a:lnSpc>
            </a:pPr>
            <a:endParaRPr lang="ru-RU" sz="2200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Если ваш младший школьник испытывает явные сложности в освоении навыков чтения или находится в группе повышенного риска развития данного отклонения, то представленные ниже задачи и упражнения подойдут вам как нельзя лучше. Они помогут развивать у школьника логическое мышление и абстрактные представления, сформируют навыки чтения и восприятия информации, а также повысят концентрацию внимания.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Courier New" pitchFamily="49" charset="0"/>
              </a:rPr>
              <a:t>Упражнения для работы над артикуляцией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r>
              <a:rPr lang="ru-RU" dirty="0" smtClean="0"/>
              <a:t>Смотрим внимательно, читаем быстро</a:t>
            </a:r>
          </a:p>
          <a:p>
            <a:pPr>
              <a:buNone/>
            </a:pPr>
            <a:r>
              <a:rPr lang="ru-RU" b="1" dirty="0" smtClean="0"/>
              <a:t>           </a:t>
            </a:r>
            <a:r>
              <a:rPr lang="ru-RU" sz="2800" b="1" dirty="0" smtClean="0"/>
              <a:t>ЯОЮ          АЮОЕ        ЭЁЮЯУ</a:t>
            </a:r>
          </a:p>
          <a:p>
            <a:pPr>
              <a:buNone/>
            </a:pPr>
            <a:r>
              <a:rPr lang="ru-RU" sz="2800" b="1" dirty="0" smtClean="0"/>
              <a:t>          ЕАОЕУЫИЭ                 ЕОИЭАОЕЯ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Сделав глубокий вдох, на выдохе читаем 15 согласных одного ряда (звуками)</a:t>
            </a:r>
          </a:p>
          <a:p>
            <a:pPr>
              <a:buNone/>
            </a:pPr>
            <a:r>
              <a:rPr lang="ru-RU" b="1" dirty="0" smtClean="0"/>
              <a:t>                     </a:t>
            </a:r>
            <a:r>
              <a:rPr lang="ru-RU" sz="2800" b="1" dirty="0" smtClean="0"/>
              <a:t>БКЗСТРМНВЗРШЛНХ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скороговорки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i="1" dirty="0" smtClean="0"/>
              <a:t>Лавировали корабли, лавировали, да не вылавировали.</a:t>
            </a:r>
          </a:p>
          <a:p>
            <a:r>
              <a:rPr lang="ru-RU" dirty="0" smtClean="0"/>
              <a:t>Чтение глазами без артикуляции</a:t>
            </a:r>
          </a:p>
          <a:p>
            <a:r>
              <a:rPr lang="ru-RU" dirty="0" smtClean="0"/>
              <a:t>Чтение глазами с артикуляцией</a:t>
            </a:r>
          </a:p>
          <a:p>
            <a:r>
              <a:rPr lang="ru-RU" dirty="0" smtClean="0"/>
              <a:t>Чтение громко, но медленно</a:t>
            </a:r>
          </a:p>
          <a:p>
            <a:r>
              <a:rPr lang="ru-RU" dirty="0" smtClean="0"/>
              <a:t>Чтение громко и быстро 3 раза, с каждым разом увеличивая темп чтения.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b="1" dirty="0" smtClean="0">
                <a:solidFill>
                  <a:schemeClr val="tx1"/>
                </a:solidFill>
              </a:rPr>
              <a:t>Слоговые таблицы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09600" y="1676400"/>
          <a:ext cx="3429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0"/>
                <a:gridCol w="857250"/>
                <a:gridCol w="857250"/>
                <a:gridCol w="857250"/>
              </a:tblGrid>
              <a:tr h="27432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СГ     ГС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ru-RU" dirty="0" smtClean="0"/>
                        <a:t>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СЮ</a:t>
                      </a:r>
                      <a:endParaRPr lang="ru-RU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ru-RU" dirty="0" smtClean="0"/>
                        <a:t>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АХ</a:t>
                      </a:r>
                      <a:endParaRPr lang="ru-RU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ru-RU" dirty="0" smtClean="0"/>
                        <a:t>УФ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ЁШ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</a:t>
                      </a:r>
                      <a:endParaRPr lang="ru-RU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ru-RU" dirty="0" smtClean="0"/>
                        <a:t>ЛЁ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ЭС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724400" y="1676400"/>
          <a:ext cx="3886200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38100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СГС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ru-RU" dirty="0" smtClean="0"/>
                        <a:t>ПОТ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СЫР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ЛЫЙ</a:t>
                      </a:r>
                      <a:endParaRPr lang="ru-RU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ru-RU" dirty="0" smtClean="0"/>
                        <a:t>ДОЛ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ЖИВ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ЧАН</a:t>
                      </a:r>
                      <a:endParaRPr lang="ru-RU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ru-RU" dirty="0" smtClean="0"/>
                        <a:t>ВОЛ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ДЁС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ЗИЛ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ШИН</a:t>
                      </a:r>
                      <a:endParaRPr lang="ru-RU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ru-RU" dirty="0" smtClean="0"/>
                        <a:t>РИЖ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ТАК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905000" y="3962400"/>
          <a:ext cx="5029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300"/>
                <a:gridCol w="1257300"/>
                <a:gridCol w="1257300"/>
                <a:gridCol w="12573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ССГ                ГСС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ИЧР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АРС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ДЛЯ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ЕВН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КЧА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ЯВН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ЯЗГ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ОВТ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Овал 7"/>
          <p:cNvSpPr/>
          <p:nvPr/>
        </p:nvSpPr>
        <p:spPr>
          <a:xfrm>
            <a:off x="7162800" y="53340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0.07778 L -0.525 -0.4888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" y="-2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Слоговые таблицы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82296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НАЙДИ СЛОВА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БУК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БРЮ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НЫ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90600" y="4272677"/>
            <a:ext cx="58674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БУКВЫ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СЛОНЫ</a:t>
            </a:r>
            <a:r>
              <a:rPr lang="ru-RU" sz="8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КУРИЦА	МАГАЗИН</a:t>
            </a:r>
            <a:r>
              <a:rPr lang="ru-RU" sz="8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ЗИМА	    МОРОЗЫ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СОБАКА	САПОГИ</a:t>
            </a:r>
            <a:r>
              <a:rPr lang="ru-RU" sz="8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ВИЛКА	КРЫСЫ</a:t>
            </a:r>
            <a:r>
              <a:rPr lang="ru-RU" sz="8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САНОЧКИ	     КРУГИ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ДВОРЫ	БРЮКИ</a:t>
            </a:r>
            <a:r>
              <a:rPr lang="ru-RU" sz="16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1637</TotalTime>
  <Words>464</Words>
  <Application>Microsoft Office PowerPoint</Application>
  <PresentationFormat>Экран (4:3)</PresentationFormat>
  <Paragraphs>172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Муниципальное общеобразовательное учреждение Тихменевская средняя общеобразовательная школа</vt:lpstr>
      <vt:lpstr>Дислексия</vt:lpstr>
      <vt:lpstr>Слайд 3</vt:lpstr>
      <vt:lpstr>Причины нарушения чтения:  </vt:lpstr>
      <vt:lpstr>Слайд 5</vt:lpstr>
      <vt:lpstr>Упражнения для работы над артикуляцией</vt:lpstr>
      <vt:lpstr>скороговорки</vt:lpstr>
      <vt:lpstr> Слоговые таблицы</vt:lpstr>
      <vt:lpstr>Слоговые таблицы</vt:lpstr>
      <vt:lpstr>Упражнения для работы над на увеличением поля зрения</vt:lpstr>
      <vt:lpstr>Упражнения для работы над на увеличением поля зрения</vt:lpstr>
      <vt:lpstr>Упражнения, направленные на преодоление регрессии</vt:lpstr>
      <vt:lpstr>Упражнения, направленные на преодоление регрессии</vt:lpstr>
      <vt:lpstr>Упражнения, направленные на преодоление регрессии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учебной деятельности обучающихся с использованием сервисов Веб 2.0</dc:title>
  <dc:creator>user205</dc:creator>
  <cp:lastModifiedBy>Учитель</cp:lastModifiedBy>
  <cp:revision>156</cp:revision>
  <dcterms:created xsi:type="dcterms:W3CDTF">2014-02-05T08:16:02Z</dcterms:created>
  <dcterms:modified xsi:type="dcterms:W3CDTF">2021-10-18T10:03:37Z</dcterms:modified>
</cp:coreProperties>
</file>