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9" r:id="rId2"/>
    <p:sldId id="257" r:id="rId3"/>
    <p:sldId id="258" r:id="rId4"/>
    <p:sldId id="300" r:id="rId5"/>
    <p:sldId id="277" r:id="rId6"/>
    <p:sldId id="276" r:id="rId7"/>
    <p:sldId id="272" r:id="rId8"/>
    <p:sldId id="289" r:id="rId9"/>
    <p:sldId id="259" r:id="rId10"/>
    <p:sldId id="302" r:id="rId11"/>
    <p:sldId id="260" r:id="rId12"/>
    <p:sldId id="261" r:id="rId13"/>
    <p:sldId id="283" r:id="rId14"/>
    <p:sldId id="284" r:id="rId15"/>
    <p:sldId id="278" r:id="rId16"/>
    <p:sldId id="285" r:id="rId17"/>
    <p:sldId id="287" r:id="rId18"/>
    <p:sldId id="286" r:id="rId19"/>
    <p:sldId id="293" r:id="rId20"/>
    <p:sldId id="294" r:id="rId21"/>
    <p:sldId id="29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3554" autoAdjust="0"/>
  </p:normalViewPr>
  <p:slideViewPr>
    <p:cSldViewPr>
      <p:cViewPr varScale="1">
        <p:scale>
          <a:sx n="107" d="100"/>
          <a:sy n="107" d="100"/>
        </p:scale>
        <p:origin x="-9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44456-CDAD-48D4-A5E6-6F5D0006E2B7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753C7-84A2-4488-97B1-C49ADD41D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99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53C7-84A2-4488-97B1-C49ADD41D6D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512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53C7-84A2-4488-97B1-C49ADD41D6D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07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53C7-84A2-4488-97B1-C49ADD41D6D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06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53C7-84A2-4488-97B1-C49ADD41D6D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68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53C7-84A2-4488-97B1-C49ADD41D6D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61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61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89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1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27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77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8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82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5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21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10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86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6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gif"/><Relationship Id="rId4" Type="http://schemas.openxmlformats.org/officeDocument/2006/relationships/hyperlink" Target="http://standart.edu.ru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7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Ф</a:t>
            </a:r>
            <a:r>
              <a:rPr lang="ru-RU" dirty="0" smtClean="0">
                <a:solidFill>
                  <a:srgbClr val="FFFF00"/>
                </a:solidFill>
              </a:rPr>
              <a:t>изическая подготовка учащихся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2304256"/>
          </a:xfrm>
        </p:spPr>
        <p:txBody>
          <a:bodyPr/>
          <a:lstStyle/>
          <a:p>
            <a:pPr marL="285750" indent="-285750" algn="l">
              <a:buFontTx/>
              <a:buChar char="-"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3урока физической культуры в неделю 1-11 классы ;</a:t>
            </a:r>
          </a:p>
          <a:p>
            <a:pPr marL="285750" indent="-285750" algn="l">
              <a:buFontTx/>
              <a:buChar char="-"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«Подвижные игры» 1-4 классы;</a:t>
            </a:r>
          </a:p>
          <a:p>
            <a:pPr marL="285750" indent="-285750" algn="l">
              <a:buFontTx/>
              <a:buChar char="-"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Секции «</a:t>
            </a:r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амбо»; «Спортивные игры», « Русская лапта», «Гимнастика», «Настольный теннис», «Лыжи», «Общая физическая подготовка»;</a:t>
            </a:r>
          </a:p>
          <a:p>
            <a:pPr marL="285750" indent="-285750" algn="l">
              <a:buFontTx/>
              <a:buChar char="-"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спортзала в вечернее время по региональной программе </a:t>
            </a:r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"Комплексные меры противодействия злоупотреблению наркотиками и их незаконному </a:t>
            </a: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обороту».</a:t>
            </a:r>
            <a:endParaRPr lang="ru-RU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8593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-</a:t>
            </a:r>
            <a:endParaRPr lang="ru-RU" dirty="0"/>
          </a:p>
        </p:txBody>
      </p:sp>
      <p:pic>
        <p:nvPicPr>
          <p:cNvPr id="8194" name="Picture 2" descr="E:\мальчики\DSCN0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0237"/>
            <a:ext cx="217686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Бакунин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427810"/>
            <a:ext cx="2971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N750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6948" y="3284984"/>
            <a:ext cx="314553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Олег\Desktop\Школа\фотоПарад\Новая папка\DSCN3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64" y="3221977"/>
            <a:ext cx="2627784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29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0374" y="764705"/>
            <a:ext cx="5566081" cy="2016223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Внеурочная деятельность </a:t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3200" dirty="0">
                <a:solidFill>
                  <a:srgbClr val="FFFF00"/>
                </a:solidFill>
              </a:rPr>
              <a:t/>
            </a:r>
            <a:br>
              <a:rPr lang="ru-RU" sz="3200" dirty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Программа творческого объединения «Юный патриот» решает задачи:</a:t>
            </a:r>
            <a:br>
              <a:rPr lang="ru-RU" sz="2200" dirty="0" smtClean="0">
                <a:solidFill>
                  <a:srgbClr val="FFFF00"/>
                </a:solidFill>
              </a:rPr>
            </a:br>
            <a:endParaRPr lang="ru-RU" sz="22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564904"/>
            <a:ext cx="4968552" cy="4176464"/>
          </a:xfrm>
        </p:spPr>
        <p:txBody>
          <a:bodyPr>
            <a:normAutofit/>
          </a:bodyPr>
          <a:lstStyle/>
          <a:p>
            <a:pPr lvl="0" algn="l">
              <a:spcAft>
                <a:spcPts val="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FFFF00"/>
                </a:solidFill>
                <a:latin typeface="Times New Roman"/>
                <a:ea typeface="Times New Roman"/>
              </a:rPr>
              <a:t>- </a:t>
            </a: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во</a:t>
            </a:r>
            <a:r>
              <a:rPr lang="ru-RU" sz="14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спитания  патриотизма  и  подготовки молодежи  к  военной  службе;</a:t>
            </a:r>
          </a:p>
          <a:p>
            <a:pPr lvl="0" algn="l">
              <a:spcAft>
                <a:spcPts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- п</a:t>
            </a:r>
            <a:r>
              <a:rPr lang="ru-RU" sz="14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ропаганды  героических  традиций  Русской  армии;</a:t>
            </a:r>
          </a:p>
          <a:p>
            <a:pPr lvl="0" algn="l">
              <a:spcAft>
                <a:spcPts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- о</a:t>
            </a:r>
            <a:r>
              <a:rPr lang="ru-RU" sz="14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риентации  на  выбор  воинской  специальности,  рода  войск;</a:t>
            </a:r>
          </a:p>
          <a:p>
            <a:pPr lvl="0" algn="l">
              <a:spcAft>
                <a:spcPts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- ф</a:t>
            </a:r>
            <a:r>
              <a:rPr lang="ru-RU" sz="14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ормирования  качеств  необходимых  при действиях  в  чрезвычайных  ситуациях  и  экстремальных   условиях;</a:t>
            </a:r>
          </a:p>
          <a:p>
            <a:pPr lvl="0" algn="l">
              <a:spcAft>
                <a:spcPts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- п</a:t>
            </a:r>
            <a:r>
              <a:rPr lang="ru-RU" sz="14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роведения  мероприятий  по укреплению здоровья и физической подготовки учащихся.</a:t>
            </a:r>
          </a:p>
          <a:p>
            <a:endParaRPr lang="ru-RU" dirty="0" smtClean="0"/>
          </a:p>
          <a:p>
            <a:pPr algn="r"/>
            <a:r>
              <a:rPr lang="ru-RU" sz="1200" dirty="0" smtClean="0">
                <a:solidFill>
                  <a:srgbClr val="FFFF00"/>
                </a:solidFill>
              </a:rPr>
              <a:t>                                             Программа реализуется на базе                                ГОУ ЯО СПО Рыбинского лесхоза-техникума.  </a:t>
            </a:r>
          </a:p>
          <a:p>
            <a:pPr algn="r"/>
            <a:r>
              <a:rPr lang="ru-RU" sz="1200" dirty="0" smtClean="0">
                <a:solidFill>
                  <a:srgbClr val="FFFF00"/>
                </a:solidFill>
              </a:rPr>
              <a:t>Руководитель  – подполковник в отставке </a:t>
            </a:r>
          </a:p>
          <a:p>
            <a:pPr algn="r"/>
            <a:r>
              <a:rPr lang="ru-RU" sz="1200" dirty="0" smtClean="0">
                <a:solidFill>
                  <a:srgbClr val="FFFF00"/>
                </a:solidFill>
              </a:rPr>
              <a:t> И.Н. </a:t>
            </a:r>
            <a:r>
              <a:rPr lang="ru-RU" sz="1200" dirty="0" err="1" smtClean="0">
                <a:solidFill>
                  <a:srgbClr val="FFFF00"/>
                </a:solidFill>
              </a:rPr>
              <a:t>Симутин</a:t>
            </a:r>
            <a:endParaRPr lang="ru-RU" sz="1200" dirty="0">
              <a:solidFill>
                <a:srgbClr val="FFFF00"/>
              </a:solidFill>
            </a:endParaRPr>
          </a:p>
        </p:txBody>
      </p:sp>
      <p:pic>
        <p:nvPicPr>
          <p:cNvPr id="5" name="Picture 4" descr="IMG_01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8904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44" descr="Рисунок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662"/>
            <a:ext cx="139065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standart.edu.ru/images/logo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2210783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1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620688"/>
            <a:ext cx="5184576" cy="3586707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Программы курса «Основы безопасности и жизнедеятельности» по блоку тем «Основы подготовки к военной службе» в 2012-2013 учебном году выполнена на 100%. В ходе изучения курса ОБЖ учащиеся получили сведения: об обороне государства, истории создания Вооруженных Сил, их организационной структуре, о функциях и основных задачах, боевых традициях и символах воинской чести, особенностях прохождения службы в различных видах Вооруженных Сил и в родах войск. Большое внимание уделялось подготовке учащихся к предметной олимпиаде.</a:t>
            </a:r>
            <a:br>
              <a:rPr lang="ru-RU" sz="18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</a:b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3200400" cy="985664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Победитель регионального этапа Всероссийской школьной олимпиады по ОБЖ в 2013 году ученик 11 класса </a:t>
            </a:r>
            <a:r>
              <a:rPr lang="ru-RU" dirty="0" err="1" smtClean="0">
                <a:solidFill>
                  <a:srgbClr val="FFFF00"/>
                </a:solidFill>
              </a:rPr>
              <a:t>Юртаев</a:t>
            </a:r>
            <a:r>
              <a:rPr lang="ru-RU" dirty="0" smtClean="0">
                <a:solidFill>
                  <a:srgbClr val="FFFF00"/>
                </a:solidFill>
              </a:rPr>
              <a:t> Вячеслав представлял нашу область на  заключительном этапе в г. Пятигорске.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 descr="E:\воен\Мы патриоты\z_23a9c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16832"/>
            <a:ext cx="343584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9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48681"/>
            <a:ext cx="8206680" cy="936103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FF00"/>
                </a:solidFill>
              </a:rPr>
              <a:t>         </a:t>
            </a:r>
            <a:r>
              <a:rPr lang="ru-RU" dirty="0" err="1" smtClean="0">
                <a:solidFill>
                  <a:srgbClr val="FFFF00"/>
                </a:solidFill>
              </a:rPr>
              <a:t>Предпрофильная</a:t>
            </a:r>
            <a:r>
              <a:rPr lang="ru-RU" dirty="0" smtClean="0">
                <a:solidFill>
                  <a:srgbClr val="FFFF00"/>
                </a:solidFill>
              </a:rPr>
              <a:t> подготовка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Ведется </a:t>
            </a:r>
            <a:r>
              <a:rPr lang="ru-RU" sz="2200" dirty="0">
                <a:solidFill>
                  <a:srgbClr val="FFFF00"/>
                </a:solidFill>
              </a:rPr>
              <a:t>в 9 классе по программе «Юный  </a:t>
            </a:r>
            <a:r>
              <a:rPr lang="ru-RU" sz="2200" dirty="0" smtClean="0">
                <a:solidFill>
                  <a:srgbClr val="FFFF00"/>
                </a:solidFill>
              </a:rPr>
              <a:t>спасатель»</a:t>
            </a:r>
            <a:r>
              <a:rPr lang="ru-RU" sz="2200" dirty="0" smtClean="0"/>
              <a:t> </a:t>
            </a:r>
            <a:r>
              <a:rPr lang="ru-RU" sz="2200" dirty="0" smtClean="0">
                <a:solidFill>
                  <a:srgbClr val="FFFF00"/>
                </a:solidFill>
              </a:rPr>
              <a:t>, в неё входит:</a:t>
            </a:r>
            <a:r>
              <a:rPr lang="ru-RU" sz="3100" dirty="0">
                <a:solidFill>
                  <a:srgbClr val="FFFF00"/>
                </a:solidFill>
              </a:rPr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1628800"/>
            <a:ext cx="6192688" cy="2088232"/>
          </a:xfrm>
        </p:spPr>
        <p:txBody>
          <a:bodyPr>
            <a:normAutofit fontScale="25000" lnSpcReduction="20000"/>
          </a:bodyPr>
          <a:lstStyle/>
          <a:p>
            <a:pPr indent="342900" algn="l">
              <a:spcAft>
                <a:spcPts val="0"/>
              </a:spcAft>
            </a:pPr>
            <a:r>
              <a:rPr lang="ru-RU" dirty="0" smtClean="0"/>
              <a:t> </a:t>
            </a:r>
            <a:r>
              <a:rPr lang="ru-RU" dirty="0"/>
              <a:t> </a:t>
            </a:r>
            <a:r>
              <a:rPr lang="ru-RU" sz="4800" dirty="0" smtClean="0">
                <a:solidFill>
                  <a:srgbClr val="FFFF00"/>
                </a:solidFill>
                <a:latin typeface="Times New Roman"/>
              </a:rPr>
              <a:t>- </a:t>
            </a:r>
            <a:r>
              <a:rPr lang="ru-RU" sz="4800" dirty="0">
                <a:solidFill>
                  <a:srgbClr val="FFFF00"/>
                </a:solidFill>
                <a:latin typeface="Times New Roman"/>
              </a:rPr>
              <a:t>правовая подготовка;</a:t>
            </a:r>
            <a:endParaRPr lang="ru-RU" sz="4800" dirty="0">
              <a:solidFill>
                <a:srgbClr val="FFFF00"/>
              </a:solidFill>
              <a:latin typeface="Tahoma"/>
            </a:endParaRPr>
          </a:p>
          <a:p>
            <a:pPr indent="342900" algn="l">
              <a:spcAft>
                <a:spcPts val="0"/>
              </a:spcAft>
            </a:pPr>
            <a:r>
              <a:rPr lang="ru-RU" sz="4800" dirty="0">
                <a:solidFill>
                  <a:srgbClr val="FFFF00"/>
                </a:solidFill>
                <a:latin typeface="Times New Roman"/>
              </a:rPr>
              <a:t>- общая физическая подготовка;</a:t>
            </a:r>
            <a:endParaRPr lang="ru-RU" sz="4800" dirty="0">
              <a:solidFill>
                <a:srgbClr val="FFFF00"/>
              </a:solidFill>
              <a:latin typeface="Tahoma"/>
            </a:endParaRPr>
          </a:p>
          <a:p>
            <a:pPr indent="342900" algn="l">
              <a:spcAft>
                <a:spcPts val="0"/>
              </a:spcAft>
            </a:pPr>
            <a:r>
              <a:rPr lang="ru-RU" sz="4800" dirty="0">
                <a:solidFill>
                  <a:srgbClr val="FFFF00"/>
                </a:solidFill>
                <a:latin typeface="Times New Roman"/>
              </a:rPr>
              <a:t>- огневая и стрелковая подготовка;</a:t>
            </a:r>
            <a:endParaRPr lang="ru-RU" sz="4800" dirty="0">
              <a:solidFill>
                <a:srgbClr val="FFFF00"/>
              </a:solidFill>
              <a:latin typeface="Tahoma"/>
            </a:endParaRPr>
          </a:p>
          <a:p>
            <a:pPr indent="342900" algn="l">
              <a:spcAft>
                <a:spcPts val="0"/>
              </a:spcAft>
            </a:pPr>
            <a:r>
              <a:rPr lang="ru-RU" sz="4800" dirty="0" smtClean="0">
                <a:solidFill>
                  <a:srgbClr val="FFFF00"/>
                </a:solidFill>
                <a:latin typeface="Times New Roman"/>
              </a:rPr>
              <a:t>- </a:t>
            </a:r>
            <a:r>
              <a:rPr lang="ru-RU" sz="4800" dirty="0">
                <a:solidFill>
                  <a:srgbClr val="FFFF00"/>
                </a:solidFill>
                <a:latin typeface="Times New Roman"/>
              </a:rPr>
              <a:t>военная топография и ориентирование на местности;</a:t>
            </a:r>
            <a:endParaRPr lang="ru-RU" sz="4800" dirty="0">
              <a:solidFill>
                <a:srgbClr val="FFFF00"/>
              </a:solidFill>
              <a:latin typeface="Tahoma"/>
            </a:endParaRPr>
          </a:p>
          <a:p>
            <a:pPr indent="342900" algn="l">
              <a:spcAft>
                <a:spcPts val="0"/>
              </a:spcAft>
            </a:pPr>
            <a:r>
              <a:rPr lang="ru-RU" sz="4800" dirty="0">
                <a:solidFill>
                  <a:srgbClr val="FFFF00"/>
                </a:solidFill>
                <a:latin typeface="Times New Roman"/>
              </a:rPr>
              <a:t>- основы самообороны;</a:t>
            </a:r>
            <a:endParaRPr lang="ru-RU" sz="4800" dirty="0">
              <a:solidFill>
                <a:srgbClr val="FFFF00"/>
              </a:solidFill>
              <a:latin typeface="Tahoma"/>
            </a:endParaRPr>
          </a:p>
          <a:p>
            <a:pPr indent="342900" algn="l">
              <a:spcAft>
                <a:spcPts val="0"/>
              </a:spcAft>
            </a:pPr>
            <a:r>
              <a:rPr lang="ru-RU" sz="4800" dirty="0">
                <a:solidFill>
                  <a:srgbClr val="FFFF00"/>
                </a:solidFill>
                <a:latin typeface="Times New Roman"/>
              </a:rPr>
              <a:t>- основы выживания в экстремальных условиях;</a:t>
            </a:r>
            <a:endParaRPr lang="ru-RU" sz="4800" dirty="0">
              <a:solidFill>
                <a:srgbClr val="FFFF00"/>
              </a:solidFill>
              <a:latin typeface="Tahoma"/>
            </a:endParaRPr>
          </a:p>
          <a:p>
            <a:pPr indent="342900" algn="l">
              <a:spcAft>
                <a:spcPts val="0"/>
              </a:spcAft>
            </a:pPr>
            <a:r>
              <a:rPr lang="ru-RU" sz="4800" dirty="0">
                <a:solidFill>
                  <a:srgbClr val="FFFF00"/>
                </a:solidFill>
                <a:latin typeface="Times New Roman"/>
              </a:rPr>
              <a:t>- строевая подготовка;</a:t>
            </a:r>
            <a:endParaRPr lang="ru-RU" sz="4800" dirty="0">
              <a:solidFill>
                <a:srgbClr val="FFFF00"/>
              </a:solidFill>
              <a:latin typeface="Tahoma"/>
            </a:endParaRPr>
          </a:p>
          <a:p>
            <a:pPr indent="342900" algn="l">
              <a:spcAft>
                <a:spcPts val="0"/>
              </a:spcAft>
            </a:pPr>
            <a:r>
              <a:rPr lang="ru-RU" sz="4800" dirty="0">
                <a:solidFill>
                  <a:srgbClr val="FFFF00"/>
                </a:solidFill>
                <a:latin typeface="Times New Roman"/>
              </a:rPr>
              <a:t>- военно-медицинская подготовка;</a:t>
            </a:r>
            <a:endParaRPr lang="ru-RU" sz="4800" dirty="0">
              <a:solidFill>
                <a:srgbClr val="FFFF00"/>
              </a:solidFill>
              <a:latin typeface="Tahoma"/>
            </a:endParaRPr>
          </a:p>
          <a:p>
            <a:pPr indent="342900" algn="l">
              <a:spcAft>
                <a:spcPts val="0"/>
              </a:spcAft>
            </a:pPr>
            <a:r>
              <a:rPr lang="ru-RU" sz="4800" dirty="0">
                <a:solidFill>
                  <a:srgbClr val="FFFF00"/>
                </a:solidFill>
                <a:latin typeface="Times New Roman"/>
              </a:rPr>
              <a:t>- духовно-нравственное воспитание;</a:t>
            </a:r>
            <a:endParaRPr lang="ru-RU" sz="4800" dirty="0">
              <a:solidFill>
                <a:srgbClr val="FFFF00"/>
              </a:solidFill>
              <a:latin typeface="Tahoma"/>
            </a:endParaRPr>
          </a:p>
          <a:p>
            <a:pPr indent="342900" algn="l">
              <a:spcAft>
                <a:spcPts val="0"/>
              </a:spcAft>
            </a:pPr>
            <a:r>
              <a:rPr lang="ru-RU" sz="4800" dirty="0">
                <a:solidFill>
                  <a:srgbClr val="FFFF00"/>
                </a:solidFill>
                <a:latin typeface="Times New Roman"/>
              </a:rPr>
              <a:t>- морально-психологическая </a:t>
            </a:r>
            <a:r>
              <a:rPr lang="ru-RU" sz="4800" dirty="0" smtClean="0">
                <a:solidFill>
                  <a:srgbClr val="FFFF00"/>
                </a:solidFill>
                <a:latin typeface="Times New Roman"/>
              </a:rPr>
              <a:t>подготовка</a:t>
            </a:r>
            <a:r>
              <a:rPr lang="ru-RU" sz="4800" dirty="0">
                <a:solidFill>
                  <a:srgbClr val="FFFF00"/>
                </a:solidFill>
                <a:latin typeface="Times New Roman"/>
              </a:rPr>
              <a:t>.</a:t>
            </a:r>
            <a:endParaRPr lang="ru-RU" sz="4800" dirty="0">
              <a:solidFill>
                <a:srgbClr val="FFFF00"/>
              </a:solidFill>
              <a:latin typeface="Tahoma"/>
            </a:endParaRPr>
          </a:p>
        </p:txBody>
      </p:sp>
      <p:pic>
        <p:nvPicPr>
          <p:cNvPr id="4" name="Picture 3" descr="C:\Users\Олег\Desktop\Школа\планыш\ШКОЛЬНЫЕ\флешуня2\ФОТО ГО\DSCN5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48912"/>
            <a:ext cx="3486912" cy="26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г\Desktop\Школа\планыш\ШКОЛЬНЫЕ\флешуня2\ФОТО ГО\DSCN5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26112"/>
            <a:ext cx="3774594" cy="28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2304256" cy="173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0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228" y="260648"/>
            <a:ext cx="8928992" cy="1440159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FFFF00"/>
                </a:solidFill>
              </a:rPr>
              <a:t>                                   Клуб «Патриот</a:t>
            </a:r>
            <a:r>
              <a:rPr lang="ru-RU" sz="3600" dirty="0">
                <a:solidFill>
                  <a:srgbClr val="FFFF00"/>
                </a:solidFill>
              </a:rPr>
              <a:t>» </a:t>
            </a:r>
            <a:r>
              <a:rPr lang="ru-RU" sz="3600" dirty="0" smtClean="0">
                <a:solidFill>
                  <a:srgbClr val="FFFF00"/>
                </a:solidFill>
              </a:rPr>
              <a:t/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 </a:t>
            </a:r>
            <a:r>
              <a:rPr lang="ru-RU" sz="1300" dirty="0">
                <a:solidFill>
                  <a:srgbClr val="FFFF00"/>
                </a:solidFill>
              </a:rPr>
              <a:t>добровольное объединение, в состав которого входят учащиеся </a:t>
            </a:r>
            <a:r>
              <a:rPr lang="ru-RU" sz="1300" dirty="0" smtClean="0">
                <a:solidFill>
                  <a:srgbClr val="FFFF00"/>
                </a:solidFill>
              </a:rPr>
              <a:t>9-11 классов, чьи </a:t>
            </a:r>
            <a:r>
              <a:rPr lang="ru-RU" sz="1300" dirty="0">
                <a:solidFill>
                  <a:srgbClr val="FFFF00"/>
                </a:solidFill>
              </a:rPr>
              <a:t>жизненные принципы не расходятся с целями и задачами объединения</a:t>
            </a:r>
            <a:r>
              <a:rPr lang="ru-RU" sz="1300" dirty="0" smtClean="0">
                <a:solidFill>
                  <a:srgbClr val="FFFF00"/>
                </a:solidFill>
              </a:rPr>
              <a:t>.</a:t>
            </a:r>
            <a:r>
              <a:rPr lang="ru-RU" sz="1300" dirty="0">
                <a:solidFill>
                  <a:srgbClr val="FFFF00"/>
                </a:solidFill>
              </a:rPr>
              <a:t> </a:t>
            </a:r>
            <a:r>
              <a:rPr lang="ru-RU" sz="1300" dirty="0" smtClean="0">
                <a:solidFill>
                  <a:srgbClr val="FFFF00"/>
                </a:solidFill>
              </a:rPr>
              <a:t>Работа осуществляется </a:t>
            </a:r>
            <a:r>
              <a:rPr lang="ru-RU" sz="1300" dirty="0">
                <a:solidFill>
                  <a:srgbClr val="FFFF00"/>
                </a:solidFill>
              </a:rPr>
              <a:t>под руководством военно-патриотического объединения «Пламя» г. Рыбинска</a:t>
            </a:r>
            <a:br>
              <a:rPr lang="ru-RU" sz="1300" dirty="0">
                <a:solidFill>
                  <a:srgbClr val="FFFF00"/>
                </a:solidFill>
              </a:rPr>
            </a:br>
            <a:r>
              <a:rPr lang="ru-RU" sz="1300" dirty="0">
                <a:solidFill>
                  <a:srgbClr val="FFFF00"/>
                </a:solidFill>
              </a:rPr>
              <a:t/>
            </a:r>
            <a:br>
              <a:rPr lang="ru-RU" sz="1300" dirty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Основные формы </a:t>
            </a:r>
            <a:r>
              <a:rPr lang="ru-RU" sz="1800" dirty="0">
                <a:solidFill>
                  <a:srgbClr val="FFFF00"/>
                </a:solidFill>
              </a:rPr>
              <a:t>реализации </a:t>
            </a:r>
            <a:r>
              <a:rPr lang="ru-RU" sz="1800" dirty="0" smtClean="0">
                <a:solidFill>
                  <a:srgbClr val="FFFF00"/>
                </a:solidFill>
              </a:rPr>
              <a:t>программы: 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300" dirty="0" smtClean="0">
                <a:solidFill>
                  <a:srgbClr val="FFFF00"/>
                </a:solidFill>
              </a:rPr>
              <a:t>проведение </a:t>
            </a:r>
            <a:r>
              <a:rPr lang="ru-RU" sz="1300" dirty="0">
                <a:solidFill>
                  <a:srgbClr val="FFFF00"/>
                </a:solidFill>
              </a:rPr>
              <a:t>клубных занятий, организация КТД, благотворительность, пропаганда вопросов военно-патриотического, гражданского, исторического и т. п. направления через СМИ, проведение мероприятий, исследовательских работ, сотрудничество со школьным музеем, </a:t>
            </a:r>
            <a:r>
              <a:rPr lang="ru-RU" sz="1300" dirty="0" smtClean="0">
                <a:solidFill>
                  <a:srgbClr val="FFFF00"/>
                </a:solidFill>
              </a:rPr>
              <a:t>организация </a:t>
            </a:r>
            <a:r>
              <a:rPr lang="ru-RU" sz="1300" dirty="0">
                <a:solidFill>
                  <a:srgbClr val="FFFF00"/>
                </a:solidFill>
              </a:rPr>
              <a:t>встреч с интересными людьми, </a:t>
            </a:r>
            <a:r>
              <a:rPr lang="ru-RU" sz="1300" dirty="0" smtClean="0">
                <a:solidFill>
                  <a:srgbClr val="FFFF00"/>
                </a:solidFill>
              </a:rPr>
              <a:t>организация переписки </a:t>
            </a:r>
            <a:r>
              <a:rPr lang="ru-RU" sz="1300" dirty="0">
                <a:solidFill>
                  <a:srgbClr val="FFFF00"/>
                </a:solidFill>
              </a:rPr>
              <a:t>с выпускниками школы, проходящими службу в ВС РФ.</a:t>
            </a:r>
            <a:r>
              <a:rPr lang="ru-RU" sz="1300" dirty="0" smtClean="0">
                <a:solidFill>
                  <a:srgbClr val="FFFF00"/>
                </a:solidFill>
              </a:rPr>
              <a:t/>
            </a:r>
            <a:br>
              <a:rPr lang="ru-RU" sz="1300" dirty="0" smtClean="0">
                <a:solidFill>
                  <a:srgbClr val="FFFF00"/>
                </a:solidFill>
              </a:rPr>
            </a:br>
            <a:endParaRPr lang="ru-RU" sz="13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2636912"/>
            <a:ext cx="5688632" cy="21602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DSCN754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916832"/>
            <a:ext cx="40679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воен\z_ca1ee5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7977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Олег\Desktop\Школа\планыш\ШКОЛЬНЫЕ\флешуня2\ФОТО ГО\DSC055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6613"/>
            <a:ext cx="4067944" cy="29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Олег\Desktop\Школа\планыш\ШКОЛЬНЫЕ\флешуня2\ФОТО ГО\DSCN1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5222"/>
            <a:ext cx="4030147" cy="187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59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9"/>
            <a:ext cx="8784976" cy="136815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Работа по постановке на воинский учёт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72600" y="6597352"/>
            <a:ext cx="784175" cy="16805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84784"/>
            <a:ext cx="8064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О</a:t>
            </a:r>
            <a:r>
              <a:rPr lang="ru-RU" dirty="0" smtClean="0">
                <a:solidFill>
                  <a:srgbClr val="FFFF00"/>
                </a:solidFill>
              </a:rPr>
              <a:t>существляется </a:t>
            </a:r>
            <a:r>
              <a:rPr lang="ru-RU" dirty="0">
                <a:solidFill>
                  <a:srgbClr val="FFFF00"/>
                </a:solidFill>
              </a:rPr>
              <a:t>в период с 1 января по 31 марта в </a:t>
            </a:r>
            <a:r>
              <a:rPr lang="ru-RU" dirty="0" smtClean="0">
                <a:solidFill>
                  <a:srgbClr val="FFFF00"/>
                </a:solidFill>
              </a:rPr>
              <a:t>год  </a:t>
            </a:r>
            <a:r>
              <a:rPr lang="ru-RU" dirty="0">
                <a:solidFill>
                  <a:srgbClr val="FFFF00"/>
                </a:solidFill>
              </a:rPr>
              <a:t>достижения ими возраста 17 лет комиссиями по постановке граждан на воинский учет, создаваемыми в </a:t>
            </a:r>
            <a:r>
              <a:rPr lang="ru-RU" dirty="0" smtClean="0">
                <a:solidFill>
                  <a:srgbClr val="FFFF00"/>
                </a:solidFill>
              </a:rPr>
              <a:t> РВК. Она осуществляется организованно в образовательном учреждении ответственность за неё несёт преподаватель-организатор ОБЖ.</a:t>
            </a:r>
            <a:r>
              <a:rPr lang="ru-RU" dirty="0"/>
              <a:t> В </a:t>
            </a:r>
            <a:r>
              <a:rPr lang="ru-RU" dirty="0" smtClean="0">
                <a:solidFill>
                  <a:srgbClr val="FFFF00"/>
                </a:solidFill>
              </a:rPr>
              <a:t>2012-2013 </a:t>
            </a:r>
            <a:r>
              <a:rPr lang="ru-RU" dirty="0">
                <a:solidFill>
                  <a:srgbClr val="FFFF00"/>
                </a:solidFill>
              </a:rPr>
              <a:t>учебном году 7</a:t>
            </a:r>
            <a:r>
              <a:rPr lang="ru-RU" dirty="0" smtClean="0">
                <a:solidFill>
                  <a:srgbClr val="FFFF00"/>
                </a:solidFill>
              </a:rPr>
              <a:t> юношей  </a:t>
            </a:r>
            <a:r>
              <a:rPr lang="ru-RU" dirty="0">
                <a:solidFill>
                  <a:srgbClr val="FFFF00"/>
                </a:solidFill>
              </a:rPr>
              <a:t>в срок были поставлены на воинский учет. Во время, в установленные администрацией сроки, были предоставлены классными руководителями, психологом, </a:t>
            </a:r>
            <a:r>
              <a:rPr lang="ru-RU" dirty="0" smtClean="0">
                <a:solidFill>
                  <a:srgbClr val="FFFF00"/>
                </a:solidFill>
              </a:rPr>
              <a:t>преподавателем-организатором ОБЖ </a:t>
            </a:r>
            <a:r>
              <a:rPr lang="ru-RU" dirty="0">
                <a:solidFill>
                  <a:srgbClr val="FFFF00"/>
                </a:solidFill>
              </a:rPr>
              <a:t>документация в военный </a:t>
            </a:r>
            <a:r>
              <a:rPr lang="ru-RU" dirty="0" smtClean="0">
                <a:solidFill>
                  <a:srgbClr val="FFFF00"/>
                </a:solidFill>
              </a:rPr>
              <a:t>комиссариат. </a:t>
            </a:r>
            <a:r>
              <a:rPr lang="ru-RU" dirty="0">
                <a:solidFill>
                  <a:srgbClr val="FFFF00"/>
                </a:solidFill>
              </a:rPr>
              <a:t>Проверки данных документов показали, что </a:t>
            </a:r>
            <a:r>
              <a:rPr lang="ru-RU" dirty="0" smtClean="0">
                <a:solidFill>
                  <a:srgbClr val="FFFF00"/>
                </a:solidFill>
              </a:rPr>
              <a:t>педагоги </a:t>
            </a:r>
            <a:r>
              <a:rPr lang="ru-RU" dirty="0">
                <a:solidFill>
                  <a:srgbClr val="FFFF00"/>
                </a:solidFill>
              </a:rPr>
              <a:t>отнеслись к данному поручению добросовестно: характеристики соответствуют действительности, в анкетах учтены все стороны деятельности призывника.</a:t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Picture 2" descr="C:\Users\Олег\Desktop\Школа\планыш\ШКОЛЬНЫЕ\ГО иЧС конкурссбор\фото\1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t="4562" r="331" b="61496"/>
          <a:stretch/>
        </p:blipFill>
        <p:spPr bwMode="auto">
          <a:xfrm>
            <a:off x="539552" y="4581128"/>
            <a:ext cx="74168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42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80831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Учебные сборы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Учебные сборы юношей 10-х классов </a:t>
            </a:r>
            <a:r>
              <a:rPr lang="ru-RU" sz="1600" dirty="0" smtClean="0">
                <a:solidFill>
                  <a:srgbClr val="FFFF00"/>
                </a:solidFill>
              </a:rPr>
              <a:t>по пятидневной программе проводятся </a:t>
            </a:r>
            <a:r>
              <a:rPr lang="ru-RU" sz="1600" dirty="0">
                <a:solidFill>
                  <a:srgbClr val="FFFF00"/>
                </a:solidFill>
              </a:rPr>
              <a:t>согласно нормативным документам с привлечением к занятиям учителей биологии, физкультуры и с полным использованием учебно-материальной базы школы.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Боевые стрельбы из автомата Калашникова и ознакомление с бытом , боевой техникой и оружием военнослужащих проводятся на базе воинских частей </a:t>
            </a:r>
            <a:r>
              <a:rPr lang="ru-RU" sz="1600" dirty="0" err="1">
                <a:solidFill>
                  <a:srgbClr val="FFFF00"/>
                </a:solidFill>
              </a:rPr>
              <a:t>г.Рыбинска</a:t>
            </a:r>
            <a:r>
              <a:rPr lang="ru-RU" sz="1600" dirty="0">
                <a:solidFill>
                  <a:srgbClr val="FFFF00"/>
                </a:solidFill>
              </a:rPr>
              <a:t> (в/ч 41686, ФАБСИ</a:t>
            </a:r>
            <a:r>
              <a:rPr lang="ru-RU" sz="1600" dirty="0" smtClean="0">
                <a:solidFill>
                  <a:srgbClr val="FFFF00"/>
                </a:solidFill>
              </a:rPr>
              <a:t>).</a:t>
            </a:r>
            <a:r>
              <a:rPr lang="ru-RU" sz="1600" dirty="0"/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olidFill>
                  <a:srgbClr val="FFFF00"/>
                </a:solidFill>
              </a:rPr>
              <a:t>По </a:t>
            </a:r>
            <a:r>
              <a:rPr lang="ru-RU" sz="1600" dirty="0">
                <a:solidFill>
                  <a:srgbClr val="FFFF00"/>
                </a:solidFill>
              </a:rPr>
              <a:t>физической подготовке (подтягивание, кросс-1 км, 3 км, прыжки в длину с места, бег- 100м, отжимание, метание гранаты, преодоление полосы препятствий) высокие результаты показали</a:t>
            </a:r>
            <a:r>
              <a:rPr lang="ru-RU" sz="1600" dirty="0" smtClean="0">
                <a:solidFill>
                  <a:srgbClr val="FFFF00"/>
                </a:solidFill>
              </a:rPr>
              <a:t>: </a:t>
            </a:r>
            <a:r>
              <a:rPr lang="ru-RU" sz="1600" dirty="0" err="1" smtClean="0">
                <a:solidFill>
                  <a:srgbClr val="FFFF00"/>
                </a:solidFill>
              </a:rPr>
              <a:t>Юртаев</a:t>
            </a:r>
            <a:r>
              <a:rPr lang="ru-RU" sz="1600" dirty="0" smtClean="0">
                <a:solidFill>
                  <a:srgbClr val="FFFF00"/>
                </a:solidFill>
              </a:rPr>
              <a:t> Вячеслав и  Артёмов Артём.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Результаты учебных сборов были оценены согласно Рекомендаций по критериям оценки результатов учебных </a:t>
            </a:r>
            <a:r>
              <a:rPr lang="ru-RU" sz="1600" dirty="0" smtClean="0">
                <a:solidFill>
                  <a:srgbClr val="FFFF00"/>
                </a:solidFill>
              </a:rPr>
              <a:t>сборов:</a:t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>«</a:t>
            </a:r>
            <a:r>
              <a:rPr lang="ru-RU" sz="1600" dirty="0">
                <a:solidFill>
                  <a:srgbClr val="FFFF00"/>
                </a:solidFill>
              </a:rPr>
              <a:t>Отлично» </a:t>
            </a:r>
            <a:r>
              <a:rPr lang="ru-RU" sz="1600" dirty="0" smtClean="0">
                <a:solidFill>
                  <a:srgbClr val="FFFF00"/>
                </a:solidFill>
              </a:rPr>
              <a:t> (66,6%)</a:t>
            </a:r>
            <a:r>
              <a:rPr lang="ru-RU" sz="1600" dirty="0">
                <a:solidFill>
                  <a:srgbClr val="FFFF00"/>
                </a:solidFill>
              </a:rPr>
              <a:t> «Хорошо»  </a:t>
            </a:r>
            <a:r>
              <a:rPr lang="ru-RU" sz="1600" dirty="0" smtClean="0">
                <a:solidFill>
                  <a:srgbClr val="FFFF00"/>
                </a:solidFill>
              </a:rPr>
              <a:t>(33,3%)</a:t>
            </a:r>
            <a:r>
              <a:rPr lang="ru-RU" sz="1600" dirty="0">
                <a:solidFill>
                  <a:srgbClr val="FFFF00"/>
                </a:solidFill>
              </a:rPr>
              <a:t> 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 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400" dirty="0" smtClean="0">
                <a:solidFill>
                  <a:srgbClr val="FFFF00"/>
                </a:solidFill>
              </a:rPr>
              <a:t/>
            </a:r>
            <a:br>
              <a:rPr lang="ru-RU" sz="1400" dirty="0" smtClean="0">
                <a:solidFill>
                  <a:srgbClr val="FFFF00"/>
                </a:solidFill>
              </a:rPr>
            </a:b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7772400" y="5445224"/>
            <a:ext cx="111968" cy="1935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4" descr="C:\Users\Олег\Desktop\Школа\планыш\ШКОЛЬНЫЕ\флешуня2\ФОТО ГО\DSCN3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176464" cy="296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Олег\Desktop\Школа\планыш\ШКОЛЬНЫЕ\флешуня2\ФОТО ГО\DSCN3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80" y="3356992"/>
            <a:ext cx="4464496" cy="296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Олег\Desktop\Школа\планыш\ШКОЛЬНЫЕ\ГО иЧС конкурссбор\фото\1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6" t="50000" r="17966" b="25000"/>
          <a:stretch/>
        </p:blipFill>
        <p:spPr bwMode="auto">
          <a:xfrm>
            <a:off x="4355976" y="5322252"/>
            <a:ext cx="1981200" cy="153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63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5"/>
            <a:ext cx="8640960" cy="1944215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solidFill>
                  <a:srgbClr val="FFFF00"/>
                </a:solidFill>
              </a:rPr>
              <a:t>Проведение военно-спортивных соревнований</a:t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1800" u="sng" dirty="0" smtClean="0">
                <a:solidFill>
                  <a:srgbClr val="FFFF00"/>
                </a:solidFill>
              </a:rPr>
              <a:t>Традиционными в школе </a:t>
            </a:r>
            <a:r>
              <a:rPr lang="ru-RU" sz="1800" u="sng" dirty="0">
                <a:solidFill>
                  <a:srgbClr val="FFFF00"/>
                </a:solidFill>
              </a:rPr>
              <a:t> </a:t>
            </a:r>
            <a:r>
              <a:rPr lang="ru-RU" sz="1800" u="sng" dirty="0" smtClean="0">
                <a:solidFill>
                  <a:srgbClr val="FFFF00"/>
                </a:solidFill>
              </a:rPr>
              <a:t>являются: </a:t>
            </a:r>
            <a:r>
              <a:rPr lang="ru-RU" sz="1800" dirty="0">
                <a:solidFill>
                  <a:srgbClr val="FFFF00"/>
                </a:solidFill>
              </a:rPr>
              <a:t>« Готов служить Родине» октябрь; </a:t>
            </a:r>
            <a:r>
              <a:rPr lang="ru-RU" sz="1600" dirty="0" smtClean="0">
                <a:solidFill>
                  <a:srgbClr val="FFFF00"/>
                </a:solidFill>
              </a:rPr>
              <a:t>«</a:t>
            </a:r>
            <a:r>
              <a:rPr lang="ru-RU" sz="1600" dirty="0">
                <a:solidFill>
                  <a:srgbClr val="FFFF00"/>
                </a:solidFill>
              </a:rPr>
              <a:t>День призывника», ноябрь </a:t>
            </a:r>
            <a:r>
              <a:rPr lang="ru-RU" sz="1600" dirty="0" smtClean="0">
                <a:solidFill>
                  <a:srgbClr val="FFFF00"/>
                </a:solidFill>
              </a:rPr>
              <a:t>; </a:t>
            </a:r>
            <a:r>
              <a:rPr lang="ru-RU" sz="1600" dirty="0">
                <a:solidFill>
                  <a:srgbClr val="FFFF00"/>
                </a:solidFill>
              </a:rPr>
              <a:t>«А ну-ка, парни</a:t>
            </a:r>
            <a:r>
              <a:rPr lang="ru-RU" sz="1600" dirty="0" smtClean="0">
                <a:solidFill>
                  <a:srgbClr val="FFFF00"/>
                </a:solidFill>
              </a:rPr>
              <a:t>!», февраль; военно-спортивная игра  «</a:t>
            </a:r>
            <a:r>
              <a:rPr lang="ru-RU" sz="1600" dirty="0">
                <a:solidFill>
                  <a:srgbClr val="FFFF00"/>
                </a:solidFill>
              </a:rPr>
              <a:t>Победа» апрель</a:t>
            </a:r>
            <a:r>
              <a:rPr lang="ru-RU" sz="1600" dirty="0" smtClean="0">
                <a:solidFill>
                  <a:srgbClr val="FFFF00"/>
                </a:solidFill>
              </a:rPr>
              <a:t>, (1место в 2012г; 2м. в 2013 г. среди школ Рыбинского МР); «Военно-спортивные игры «Зарница» и «</a:t>
            </a:r>
            <a:r>
              <a:rPr lang="ru-RU" sz="1600" dirty="0" err="1" smtClean="0">
                <a:solidFill>
                  <a:srgbClr val="FFFF00"/>
                </a:solidFill>
              </a:rPr>
              <a:t>Зарничка</a:t>
            </a:r>
            <a:r>
              <a:rPr lang="ru-RU" sz="1600" dirty="0" smtClean="0">
                <a:solidFill>
                  <a:srgbClr val="FFFF00"/>
                </a:solidFill>
              </a:rPr>
              <a:t>» май.</a:t>
            </a:r>
            <a:br>
              <a:rPr lang="ru-RU" sz="1600" dirty="0" smtClean="0">
                <a:solidFill>
                  <a:srgbClr val="FFFF00"/>
                </a:solidFill>
              </a:rPr>
            </a:b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N746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802384"/>
            <a:ext cx="349188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N7438"/>
          <p:cNvPicPr/>
          <p:nvPr/>
        </p:nvPicPr>
        <p:blipFill rotWithShape="1">
          <a:blip r:embed="rId3" cstate="print"/>
          <a:srcRect l="5662"/>
          <a:stretch/>
        </p:blipFill>
        <p:spPr bwMode="auto">
          <a:xfrm>
            <a:off x="-1" y="2819815"/>
            <a:ext cx="3078545" cy="305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00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2936" y="4877663"/>
            <a:ext cx="2725564" cy="198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Олег\Desktop\Школа\фотоПарад\Новая папка\DSCN32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36" y="2802383"/>
            <a:ext cx="2725564" cy="207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0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3"/>
            <a:ext cx="7772400" cy="936103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Призывники России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Олег\Desktop\Школа\планыш\ШКОЛЬНЫЕ\флешуня2\ФОТО ГО\DSCN32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8" y="2612909"/>
            <a:ext cx="2859782" cy="38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Олег\Desktop\Школа\планыш\ШКОЛЬНЫЕ\флешуня2\ФОТО ГО\DSCN3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16" y="4293096"/>
            <a:ext cx="179394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Олег\Desktop\Школа\планыш\ШКОЛЬНЫЕ\флешуня2\ФОТО ГО\DSCN3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08920"/>
            <a:ext cx="370790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3568" y="1484784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 муниципальной  военно-спортивной игре  </a:t>
            </a:r>
            <a:r>
              <a:rPr lang="ru-RU" dirty="0">
                <a:solidFill>
                  <a:srgbClr val="FFFF00"/>
                </a:solidFill>
              </a:rPr>
              <a:t>«</a:t>
            </a:r>
            <a:r>
              <a:rPr lang="ru-RU" dirty="0" smtClean="0">
                <a:solidFill>
                  <a:srgbClr val="FFFF00"/>
                </a:solidFill>
              </a:rPr>
              <a:t>Призывники России»  школа занимала  командное 1место </a:t>
            </a:r>
            <a:r>
              <a:rPr lang="ru-RU" dirty="0">
                <a:solidFill>
                  <a:srgbClr val="FFFF00"/>
                </a:solidFill>
              </a:rPr>
              <a:t>в </a:t>
            </a:r>
            <a:r>
              <a:rPr lang="ru-RU" dirty="0" smtClean="0">
                <a:solidFill>
                  <a:srgbClr val="FFFF00"/>
                </a:solidFill>
              </a:rPr>
              <a:t> 2010, 2011  и 2012г</a:t>
            </a:r>
            <a:r>
              <a:rPr lang="ru-RU" dirty="0">
                <a:solidFill>
                  <a:srgbClr val="FFFF00"/>
                </a:solidFill>
              </a:rPr>
              <a:t>; </a:t>
            </a:r>
            <a:r>
              <a:rPr lang="ru-RU" dirty="0" smtClean="0">
                <a:solidFill>
                  <a:srgbClr val="FFFF00"/>
                </a:solidFill>
              </a:rPr>
              <a:t>2 место </a:t>
            </a:r>
            <a:r>
              <a:rPr lang="ru-RU" dirty="0">
                <a:solidFill>
                  <a:srgbClr val="FFFF00"/>
                </a:solidFill>
              </a:rPr>
              <a:t>в 2013 г. </a:t>
            </a:r>
            <a:r>
              <a:rPr lang="ru-RU" dirty="0" smtClean="0">
                <a:solidFill>
                  <a:srgbClr val="FFFF00"/>
                </a:solidFill>
              </a:rPr>
              <a:t>( 1место в соревнованиях по пулевой стрельбе и сборке автомата)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63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720079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Военно-патриотические мероприятия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8533556" cy="3240360"/>
          </a:xfrm>
        </p:spPr>
        <p:txBody>
          <a:bodyPr>
            <a:normAutofit fontScale="92500" lnSpcReduction="20000"/>
          </a:bodyPr>
          <a:lstStyle/>
          <a:p>
            <a:pPr algn="just">
              <a:spcAft>
                <a:spcPts val="0"/>
              </a:spcAft>
            </a:pPr>
            <a:r>
              <a:rPr lang="ru-RU" sz="26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Ежегодно в рамках программы </a:t>
            </a:r>
            <a:r>
              <a:rPr lang="ru-RU" sz="2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26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патриотического воспитания  «Я служу России»   проходят мероприятия:</a:t>
            </a:r>
          </a:p>
          <a:p>
            <a:pPr algn="just">
              <a:spcAft>
                <a:spcPts val="0"/>
              </a:spcAft>
            </a:pPr>
            <a:endParaRPr lang="ru-RU" sz="260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solidFill>
                  <a:srgbClr val="FFFF00"/>
                </a:solidFill>
                <a:latin typeface="Times New Roman"/>
                <a:ea typeface="Times New Roman"/>
              </a:rPr>
              <a:t>-знаменательные памятные даты в истории страны и </a:t>
            </a:r>
            <a:r>
              <a:rPr lang="ru-RU" sz="17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государства</a:t>
            </a:r>
            <a:r>
              <a:rPr lang="ru-RU" sz="1700" dirty="0">
                <a:solidFill>
                  <a:srgbClr val="FFFF00"/>
                </a:solidFill>
                <a:latin typeface="Times New Roman"/>
                <a:ea typeface="Times New Roman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ru-RU" sz="17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-вахта Памяти, памятные дни «день защитников Отечества», День вывода войск из Афганистана, День Победы;</a:t>
            </a:r>
          </a:p>
          <a:p>
            <a:pPr algn="just">
              <a:spcAft>
                <a:spcPts val="0"/>
              </a:spcAft>
            </a:pPr>
            <a:r>
              <a:rPr lang="ru-RU" sz="17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-уроки Мужества;</a:t>
            </a:r>
            <a:endParaRPr lang="ru-RU" sz="170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solidFill>
                  <a:srgbClr val="FFFF00"/>
                </a:solidFill>
                <a:latin typeface="Times New Roman"/>
                <a:ea typeface="Times New Roman"/>
              </a:rPr>
              <a:t>-</a:t>
            </a:r>
            <a:r>
              <a:rPr lang="ru-RU" sz="1700" dirty="0">
                <a:solidFill>
                  <a:srgbClr val="FFFF00"/>
                </a:solidFill>
                <a:latin typeface="Symbol"/>
                <a:ea typeface="Times New Roman"/>
              </a:rPr>
              <a:t> </a:t>
            </a:r>
            <a:r>
              <a:rPr lang="ru-RU" sz="1700" dirty="0">
                <a:solidFill>
                  <a:srgbClr val="FFFF00"/>
                </a:solidFill>
                <a:latin typeface="Times New Roman"/>
                <a:ea typeface="Times New Roman"/>
              </a:rPr>
              <a:t>д</a:t>
            </a:r>
            <a:r>
              <a:rPr lang="ru-RU" sz="17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ни Здоровья </a:t>
            </a:r>
            <a:r>
              <a:rPr lang="ru-RU" sz="1700" dirty="0">
                <a:solidFill>
                  <a:srgbClr val="FFFF00"/>
                </a:solidFill>
                <a:latin typeface="Times New Roman"/>
                <a:ea typeface="Times New Roman"/>
              </a:rPr>
              <a:t>и </a:t>
            </a:r>
            <a:r>
              <a:rPr lang="ru-RU" sz="17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спорта;</a:t>
            </a:r>
            <a:endParaRPr lang="ru-RU" sz="170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7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-</a:t>
            </a:r>
            <a:r>
              <a:rPr lang="ru-RU" sz="1700" dirty="0">
                <a:solidFill>
                  <a:srgbClr val="FFFF00"/>
                </a:solidFill>
                <a:latin typeface="Times New Roman"/>
                <a:ea typeface="Times New Roman"/>
              </a:rPr>
              <a:t>встречи с ветеранами войны и труда “Нам слава досталась в наследство</a:t>
            </a:r>
            <a:r>
              <a:rPr lang="ru-RU" sz="17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”;</a:t>
            </a:r>
          </a:p>
          <a:p>
            <a:pPr algn="just">
              <a:spcAft>
                <a:spcPts val="0"/>
              </a:spcAft>
            </a:pPr>
            <a:r>
              <a:rPr lang="ru-RU" sz="17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-уход за памятниками, субботники в  Парке Победы»; </a:t>
            </a:r>
            <a:endParaRPr lang="ru-RU" sz="1700" dirty="0" smtClean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7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-волонтёрская помощь ветеранам;</a:t>
            </a:r>
            <a:endParaRPr lang="ru-RU" sz="170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DSC016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07" y="4725144"/>
            <a:ext cx="30861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04425"/>
          <p:cNvPicPr/>
          <p:nvPr/>
        </p:nvPicPr>
        <p:blipFill>
          <a:blip r:embed="rId3" cstate="print"/>
          <a:srcRect l="27718" t="30219" r="12500"/>
          <a:stretch>
            <a:fillRect/>
          </a:stretch>
        </p:blipFill>
        <p:spPr bwMode="auto">
          <a:xfrm>
            <a:off x="6217941" y="4696847"/>
            <a:ext cx="26289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Users\08A4~1\AppData\Local\Temp\Rar$DI45.468\46e9F1t-3Q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007" y="4725144"/>
            <a:ext cx="2603950" cy="195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512167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rgbClr val="FFFF00"/>
                </a:solidFill>
              </a:rPr>
              <a:t>Цель: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8352928" cy="25922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FF00"/>
                </a:solidFill>
                <a:latin typeface="Georgia"/>
                <a:ea typeface="Times New Roman"/>
                <a:cs typeface="Times New Roman"/>
              </a:rPr>
              <a:t>Создание условий для </a:t>
            </a:r>
            <a:r>
              <a:rPr lang="ru-RU" dirty="0" smtClean="0">
                <a:solidFill>
                  <a:srgbClr val="FFFF00"/>
                </a:solidFill>
                <a:latin typeface="Georgia"/>
                <a:ea typeface="Times New Roman"/>
                <a:cs typeface="Times New Roman"/>
              </a:rPr>
              <a:t>морально-психологической подготовки </a:t>
            </a:r>
            <a:r>
              <a:rPr lang="ru-RU" dirty="0">
                <a:solidFill>
                  <a:srgbClr val="FFFF00"/>
                </a:solidFill>
                <a:latin typeface="Georgia"/>
                <a:ea typeface="Times New Roman"/>
                <a:cs typeface="Times New Roman"/>
              </a:rPr>
              <a:t>юношей к военной службе и обеспечение </a:t>
            </a:r>
            <a:r>
              <a:rPr lang="ru-RU" dirty="0" smtClean="0">
                <a:solidFill>
                  <a:srgbClr val="FFFF00"/>
                </a:solidFill>
                <a:latin typeface="Georgia"/>
                <a:ea typeface="Times New Roman"/>
                <a:cs typeface="Times New Roman"/>
              </a:rPr>
              <a:t>их </a:t>
            </a:r>
            <a:r>
              <a:rPr lang="ru-RU" dirty="0">
                <a:solidFill>
                  <a:srgbClr val="FFFF00"/>
                </a:solidFill>
                <a:latin typeface="Georgia"/>
                <a:ea typeface="Times New Roman"/>
                <a:cs typeface="Times New Roman"/>
              </a:rPr>
              <a:t>знаниями и умениями, необходимыми для освоения обязанностей защитника Отечества.</a:t>
            </a:r>
            <a:endParaRPr lang="ru-RU" sz="4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3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FFFF00"/>
                </a:solidFill>
              </a:rPr>
              <a:t>Военно-патриотические мероприятия</a:t>
            </a:r>
            <a:endParaRPr lang="ru-RU" dirty="0"/>
          </a:p>
        </p:txBody>
      </p:sp>
      <p:pic>
        <p:nvPicPr>
          <p:cNvPr id="5" name="Picture 2" descr="PICT04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700300" cy="20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Олег\Desktop\Школа\планыш\ШКОЛЬНЫЕ\флешуня2\ФОТО ГО\DSC055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40768"/>
            <a:ext cx="252028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G_03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2016224" cy="268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15816" y="2969567"/>
            <a:ext cx="568863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FFFF00"/>
                </a:solidFill>
                <a:latin typeface="Times New Roman"/>
                <a:ea typeface="Times New Roman"/>
              </a:rPr>
              <a:t>-</a:t>
            </a: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классные 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часы: “Личность, гражданин, патриот”, «Это наша с тобой биография», «Герои живут рядом</a:t>
            </a: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»;</a:t>
            </a:r>
            <a:endParaRPr lang="ru-RU" sz="140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-круглые столы  “Я - гражданин России!”, «Это нам небезразлично»  и т.д.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-месячник патриотической и спортивной </a:t>
            </a: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работы;</a:t>
            </a:r>
            <a:endParaRPr lang="ru-RU" sz="140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- смотр строя и песни, инсценированной военной </a:t>
            </a: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песни;</a:t>
            </a:r>
            <a:endParaRPr lang="ru-RU" sz="140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-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конкурсы рисунков, плакатов, сочинений, стихов, поделок “Мир, в котором я живу</a:t>
            </a: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”;</a:t>
            </a:r>
            <a:endParaRPr lang="ru-RU" sz="140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-акция “Поделись своим теплом”, “Мой подарок ветерану», «Сто добрых дел</a:t>
            </a: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»;</a:t>
            </a:r>
            <a:endParaRPr lang="ru-RU" sz="140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just"/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-родительские 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собрания  “Воспитание патриота - гражданский долг”, «Чтобы быть патриотом…»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rgbClr val="FFFF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01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Перспективы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3312368"/>
          </a:xfrm>
        </p:spPr>
        <p:txBody>
          <a:bodyPr>
            <a:normAutofit fontScale="55000" lnSpcReduction="20000"/>
          </a:bodyPr>
          <a:lstStyle/>
          <a:p>
            <a:pPr algn="just">
              <a:buFont typeface="Arial"/>
              <a:buChar char="•"/>
            </a:pPr>
            <a:r>
              <a:rPr lang="ru-RU" dirty="0" smtClean="0">
                <a:solidFill>
                  <a:srgbClr val="FFFF00"/>
                </a:solidFill>
                <a:latin typeface="segoe ui"/>
              </a:rPr>
              <a:t>Создание </a:t>
            </a:r>
            <a:r>
              <a:rPr lang="ru-RU" dirty="0">
                <a:solidFill>
                  <a:srgbClr val="FFFF00"/>
                </a:solidFill>
                <a:latin typeface="segoe ui"/>
              </a:rPr>
              <a:t>системы взаимоотношений с общественными организациями через совместные проекты, программы, </a:t>
            </a:r>
            <a:r>
              <a:rPr lang="ru-RU" dirty="0" smtClean="0">
                <a:solidFill>
                  <a:srgbClr val="FFFF00"/>
                </a:solidFill>
                <a:latin typeface="segoe ui"/>
              </a:rPr>
              <a:t>соглашения.</a:t>
            </a:r>
            <a:endParaRPr lang="ru-RU" dirty="0">
              <a:solidFill>
                <a:srgbClr val="FFFF00"/>
              </a:solidFill>
              <a:latin typeface="segoe ui"/>
            </a:endParaRPr>
          </a:p>
          <a:p>
            <a:pPr algn="just">
              <a:buFont typeface="Arial"/>
              <a:buChar char="•"/>
            </a:pPr>
            <a:r>
              <a:rPr lang="ru-RU" dirty="0" smtClean="0">
                <a:solidFill>
                  <a:srgbClr val="FFFF00"/>
                </a:solidFill>
                <a:latin typeface="segoe ui"/>
              </a:rPr>
              <a:t>В </a:t>
            </a:r>
            <a:r>
              <a:rPr lang="ru-RU" dirty="0">
                <a:solidFill>
                  <a:srgbClr val="FFFF00"/>
                </a:solidFill>
                <a:latin typeface="segoe ui"/>
              </a:rPr>
              <a:t>деятельности по патриотическому воспитанию молодежи необходимо делать акцент на воспитании чувства гордости за свою страну и любви к ней, на формирование и развитие личности, обладающей качествами гражданина—патриота</a:t>
            </a:r>
            <a:r>
              <a:rPr lang="ru-RU" dirty="0" smtClean="0">
                <a:solidFill>
                  <a:srgbClr val="FFFF00"/>
                </a:solidFill>
                <a:latin typeface="segoe ui"/>
              </a:rPr>
              <a:t>.</a:t>
            </a:r>
          </a:p>
          <a:p>
            <a:pPr algn="just">
              <a:buFont typeface="Arial"/>
              <a:buChar char="•"/>
            </a:pPr>
            <a:r>
              <a:rPr lang="ru-RU" dirty="0" smtClean="0">
                <a:solidFill>
                  <a:srgbClr val="FFFF00"/>
                </a:solidFill>
                <a:latin typeface="segoe ui"/>
              </a:rPr>
              <a:t>Укрепление материально-технической базы.</a:t>
            </a:r>
          </a:p>
          <a:p>
            <a:pPr algn="just">
              <a:buFont typeface="Arial"/>
              <a:buChar char="•"/>
            </a:pPr>
            <a:r>
              <a:rPr lang="ru-RU" dirty="0" smtClean="0">
                <a:solidFill>
                  <a:srgbClr val="FFFF00"/>
                </a:solidFill>
                <a:latin typeface="segoe ui"/>
              </a:rPr>
              <a:t>Введение начальной военной и медицинской подготовки.</a:t>
            </a:r>
            <a:endParaRPr lang="ru-RU" dirty="0">
              <a:solidFill>
                <a:srgbClr val="FFFF00"/>
              </a:solidFill>
              <a:latin typeface="segoe ui"/>
            </a:endParaRPr>
          </a:p>
          <a:p>
            <a:pPr algn="just"/>
            <a:r>
              <a:rPr lang="ru-RU" dirty="0">
                <a:solidFill>
                  <a:srgbClr val="FFFF00"/>
                </a:solidFill>
                <a:latin typeface="segoe ui"/>
              </a:rPr>
              <a:t> 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2"/>
            <a:ext cx="30607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721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44015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8280920" cy="324036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endParaRPr lang="ru-RU" dirty="0" smtClean="0">
              <a:solidFill>
                <a:srgbClr val="333333"/>
              </a:solidFill>
              <a:latin typeface="Tahoma"/>
              <a:ea typeface="Times New Roman"/>
              <a:cs typeface="Times New Roman"/>
            </a:endParaRPr>
          </a:p>
          <a:p>
            <a:pPr lvl="0" algn="l">
              <a:lnSpc>
                <a:spcPct val="115000"/>
              </a:lnSpc>
              <a:spcAft>
                <a:spcPts val="1200"/>
              </a:spcAft>
            </a:pPr>
            <a:r>
              <a:rPr lang="ru-RU" dirty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- </a:t>
            </a:r>
            <a:r>
              <a:rPr lang="ru-RU" dirty="0" smtClean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совершенствование военно-патриотического воспитания учащихся;</a:t>
            </a:r>
            <a:endParaRPr lang="ru-RU" sz="45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lvl="0" algn="l">
              <a:lnSpc>
                <a:spcPct val="115000"/>
              </a:lnSpc>
              <a:spcAft>
                <a:spcPts val="1200"/>
              </a:spcAft>
            </a:pPr>
            <a:r>
              <a:rPr lang="ru-RU" dirty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- </a:t>
            </a:r>
            <a:r>
              <a:rPr lang="ru-RU" dirty="0" smtClean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морально-психологическая подготовка юношей к  военной службе; </a:t>
            </a:r>
            <a:endParaRPr lang="ru-RU" sz="45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200"/>
              </a:spcAft>
            </a:pPr>
            <a:r>
              <a:rPr lang="ru-RU" dirty="0" smtClean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- физическая </a:t>
            </a:r>
            <a:r>
              <a:rPr lang="ru-RU" dirty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подготовка </a:t>
            </a:r>
            <a:r>
              <a:rPr lang="ru-RU" dirty="0" smtClean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  </a:t>
            </a:r>
            <a:r>
              <a:rPr lang="ru-RU" dirty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и восстановление системы массовых занятий видами </a:t>
            </a:r>
            <a:r>
              <a:rPr lang="ru-RU" dirty="0" smtClean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спорта;</a:t>
            </a:r>
            <a:endParaRPr lang="ru-RU" sz="44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200"/>
              </a:spcAft>
            </a:pPr>
            <a:r>
              <a:rPr lang="ru-RU" dirty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 </a:t>
            </a:r>
            <a:r>
              <a:rPr lang="ru-RU" dirty="0" smtClean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- повышение </a:t>
            </a:r>
            <a:r>
              <a:rPr lang="ru-RU" dirty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качества подготовки по основам военной </a:t>
            </a:r>
            <a:r>
              <a:rPr lang="ru-RU" dirty="0" smtClean="0">
                <a:solidFill>
                  <a:srgbClr val="FFFF00"/>
                </a:solidFill>
                <a:latin typeface="Tahoma"/>
                <a:ea typeface="Times New Roman"/>
                <a:cs typeface="Times New Roman"/>
              </a:rPr>
              <a:t>службы. </a:t>
            </a:r>
            <a:endParaRPr lang="ru-RU" sz="44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7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3"/>
            <a:ext cx="8640960" cy="100811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Данные анкетирования юношей 9-11 классов 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844824"/>
            <a:ext cx="8640960" cy="4824536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743252"/>
              </p:ext>
            </p:extLst>
          </p:nvPr>
        </p:nvGraphicFramePr>
        <p:xfrm>
          <a:off x="251520" y="1340768"/>
          <a:ext cx="8712966" cy="5328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5832646"/>
                <a:gridCol w="1296144"/>
                <a:gridCol w="1008112"/>
              </a:tblGrid>
              <a:tr h="7757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Вопрос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 (%)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Нет(%)</a:t>
                      </a:r>
                      <a:endParaRPr lang="ru-RU" dirty="0"/>
                    </a:p>
                  </a:txBody>
                  <a:tcPr/>
                </a:tc>
              </a:tr>
              <a:tr h="50636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Гордитесь ли вы, что являетесь гражданином России?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</a:t>
                      </a:r>
                      <a:endParaRPr lang="ru-RU" sz="1600" dirty="0"/>
                    </a:p>
                  </a:txBody>
                  <a:tcPr/>
                </a:tc>
              </a:tr>
              <a:tr h="67874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Считаете ли вы, своим гражданским долгом службу в Российской армии?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30</a:t>
                      </a:r>
                      <a:endParaRPr lang="ru-RU" sz="1600" dirty="0"/>
                    </a:p>
                  </a:txBody>
                  <a:tcPr/>
                </a:tc>
              </a:tr>
              <a:tr h="6065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Воспользовались бы вы возможностью не служить в Российской армии?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</a:t>
                      </a:r>
                      <a:endParaRPr lang="ru-RU" sz="1600" dirty="0"/>
                    </a:p>
                  </a:txBody>
                  <a:tcPr/>
                </a:tc>
              </a:tr>
              <a:tr h="6065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Почему? («Дедовщина»-40%, «Нагрузки» -20%, «занялся</a:t>
                      </a:r>
                      <a:r>
                        <a:rPr lang="ru-RU" sz="1600" baseline="0" dirty="0" smtClean="0"/>
                        <a:t> бы другим занятием»-40%)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60332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 готовили себя физически и морально к службе в армии?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50</a:t>
                      </a:r>
                      <a:endParaRPr lang="ru-RU" sz="1600" dirty="0"/>
                    </a:p>
                  </a:txBody>
                  <a:tcPr/>
                </a:tc>
              </a:tr>
              <a:tr h="77570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 занимаетесь регулярно физической подготовкой и спортом?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</a:t>
                      </a:r>
                      <a:endParaRPr lang="ru-RU" sz="1600" dirty="0"/>
                    </a:p>
                  </a:txBody>
                  <a:tcPr/>
                </a:tc>
              </a:tr>
              <a:tr h="77570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 считаете, занятия физической подготовкой поможет при выполнении служебно-боевых задач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3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89248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3100" dirty="0" smtClean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/>
            </a:r>
            <a:br>
              <a:rPr lang="ru-RU" sz="3100" dirty="0" smtClean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</a:br>
            <a:r>
              <a:rPr lang="ru-RU" sz="31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31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3100" dirty="0" smtClean="0">
                <a:solidFill>
                  <a:srgbClr val="FFFF00"/>
                </a:solidFill>
                <a:effectLst/>
                <a:latin typeface="Arial"/>
                <a:ea typeface="Times New Roman"/>
                <a:cs typeface="Times New Roman"/>
              </a:rPr>
              <a:t>Задачи по подготовке учащихся </a:t>
            </a:r>
            <a:r>
              <a:rPr lang="ru-RU" sz="3100" dirty="0" smtClean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– </a:t>
            </a:r>
            <a:r>
              <a:rPr lang="ru-RU" sz="3100" dirty="0" smtClean="0">
                <a:solidFill>
                  <a:srgbClr val="FFFF00"/>
                </a:solidFill>
                <a:effectLst/>
                <a:latin typeface="Arial"/>
                <a:ea typeface="Times New Roman"/>
                <a:cs typeface="Times New Roman"/>
              </a:rPr>
              <a:t>юношей к службе в армии решаются через взаимодействие:</a:t>
            </a:r>
            <a:r>
              <a:rPr lang="ru-RU" sz="6000" dirty="0">
                <a:solidFill>
                  <a:srgbClr val="FFFF00"/>
                </a:solidFill>
                <a:ea typeface="Calibri"/>
                <a:cs typeface="Times New Roman"/>
              </a:rPr>
              <a:t/>
            </a:r>
            <a:br>
              <a:rPr lang="ru-RU" sz="6000" dirty="0">
                <a:solidFill>
                  <a:srgbClr val="FFFF0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7715200" cy="463711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200" dirty="0" smtClean="0">
                <a:solidFill>
                  <a:srgbClr val="FFFF00"/>
                </a:solidFill>
              </a:rPr>
              <a:t>- с </a:t>
            </a:r>
            <a:r>
              <a:rPr lang="ru-RU" sz="1200" dirty="0">
                <a:solidFill>
                  <a:srgbClr val="FFFF00"/>
                </a:solidFill>
              </a:rPr>
              <a:t>военным комиссариатом </a:t>
            </a:r>
            <a:r>
              <a:rPr lang="ru-RU" sz="1200" dirty="0" err="1">
                <a:solidFill>
                  <a:srgbClr val="FFFF00"/>
                </a:solidFill>
              </a:rPr>
              <a:t>г.Рыбинска</a:t>
            </a:r>
            <a:r>
              <a:rPr lang="ru-RU" sz="1200" dirty="0">
                <a:solidFill>
                  <a:srgbClr val="FFFF00"/>
                </a:solidFill>
              </a:rPr>
              <a:t>;</a:t>
            </a:r>
          </a:p>
          <a:p>
            <a:pPr marL="0" lvl="0" indent="0">
              <a:buNone/>
            </a:pPr>
            <a:r>
              <a:rPr lang="ru-RU" sz="1200" dirty="0" smtClean="0">
                <a:solidFill>
                  <a:srgbClr val="FFFF00"/>
                </a:solidFill>
              </a:rPr>
              <a:t>- с </a:t>
            </a:r>
            <a:r>
              <a:rPr lang="ru-RU" sz="1200" dirty="0">
                <a:solidFill>
                  <a:srgbClr val="FFFF00"/>
                </a:solidFill>
              </a:rPr>
              <a:t>воинской частью 41686;</a:t>
            </a:r>
          </a:p>
          <a:p>
            <a:pPr marL="0" lvl="0" indent="0">
              <a:buNone/>
            </a:pPr>
            <a:r>
              <a:rPr lang="ru-RU" sz="1200" dirty="0" smtClean="0">
                <a:solidFill>
                  <a:srgbClr val="FFFF00"/>
                </a:solidFill>
              </a:rPr>
              <a:t>- с </a:t>
            </a:r>
            <a:r>
              <a:rPr lang="ru-RU" sz="1200" dirty="0">
                <a:solidFill>
                  <a:srgbClr val="FFFF00"/>
                </a:solidFill>
              </a:rPr>
              <a:t>преподавателями </a:t>
            </a:r>
            <a:r>
              <a:rPr lang="ru-RU" sz="1200" dirty="0" smtClean="0">
                <a:solidFill>
                  <a:srgbClr val="FFFF00"/>
                </a:solidFill>
              </a:rPr>
              <a:t>и студентами ГОУ ЯО СПО Рыбинского лесхоза-техникума;</a:t>
            </a:r>
          </a:p>
          <a:p>
            <a:pPr marL="0" lvl="0" indent="0">
              <a:buNone/>
            </a:pPr>
            <a:r>
              <a:rPr lang="ru-RU" sz="1200" dirty="0" smtClean="0">
                <a:solidFill>
                  <a:srgbClr val="FFFF00"/>
                </a:solidFill>
              </a:rPr>
              <a:t>-  со специалистами МОУ ДПО ЦДТ «Радуга» п. Тихменево;</a:t>
            </a:r>
          </a:p>
          <a:p>
            <a:pPr marL="0" lvl="0" indent="0">
              <a:buNone/>
            </a:pPr>
            <a:r>
              <a:rPr lang="ru-RU" sz="1200" dirty="0" smtClean="0">
                <a:solidFill>
                  <a:srgbClr val="FFFF00"/>
                </a:solidFill>
              </a:rPr>
              <a:t>-  с участниками военно-патриотического объединения «Пламя» г. Рыбинск;</a:t>
            </a:r>
          </a:p>
          <a:p>
            <a:pPr marL="0" lvl="0" indent="0">
              <a:buNone/>
            </a:pPr>
            <a:r>
              <a:rPr lang="ru-RU" sz="1200" dirty="0" smtClean="0">
                <a:solidFill>
                  <a:srgbClr val="FFFF00"/>
                </a:solidFill>
              </a:rPr>
              <a:t>-  с тренерами  спортивной детско- юношеской школы  Рыбинского района;</a:t>
            </a:r>
            <a:endParaRPr lang="ru-RU" sz="1200" dirty="0">
              <a:solidFill>
                <a:srgbClr val="FFFF00"/>
              </a:solidFill>
            </a:endParaRPr>
          </a:p>
          <a:p>
            <a:pPr marL="0" lvl="0" indent="0">
              <a:buNone/>
            </a:pPr>
            <a:r>
              <a:rPr lang="ru-RU" sz="1200" dirty="0" smtClean="0">
                <a:solidFill>
                  <a:srgbClr val="FFFF00"/>
                </a:solidFill>
              </a:rPr>
              <a:t>- с </a:t>
            </a:r>
            <a:r>
              <a:rPr lang="ru-RU" sz="1200" dirty="0">
                <a:solidFill>
                  <a:srgbClr val="FFFF00"/>
                </a:solidFill>
              </a:rPr>
              <a:t>ветеранами Великой Отечественной войны и военной </a:t>
            </a:r>
            <a:r>
              <a:rPr lang="ru-RU" sz="1200" dirty="0" smtClean="0">
                <a:solidFill>
                  <a:srgbClr val="FFFF00"/>
                </a:solidFill>
              </a:rPr>
              <a:t>службы пос. Тихменево;</a:t>
            </a:r>
            <a:endParaRPr lang="ru-RU" sz="1200" dirty="0">
              <a:solidFill>
                <a:srgbClr val="FFFF00"/>
              </a:solidFill>
            </a:endParaRPr>
          </a:p>
          <a:p>
            <a:pPr marL="0" lvl="0" indent="0">
              <a:buNone/>
            </a:pPr>
            <a:r>
              <a:rPr lang="ru-RU" sz="1200" dirty="0" smtClean="0">
                <a:solidFill>
                  <a:srgbClr val="FFFF00"/>
                </a:solidFill>
              </a:rPr>
              <a:t>- с </a:t>
            </a:r>
            <a:r>
              <a:rPr lang="ru-RU" sz="1200" dirty="0">
                <a:solidFill>
                  <a:srgbClr val="FFFF00"/>
                </a:solidFill>
              </a:rPr>
              <a:t>выпускниками школы, отслужившими срочную службу;</a:t>
            </a:r>
          </a:p>
          <a:p>
            <a:pPr marL="0" lvl="0" indent="0">
              <a:buNone/>
            </a:pPr>
            <a:r>
              <a:rPr lang="ru-RU" sz="1200" dirty="0" smtClean="0">
                <a:solidFill>
                  <a:srgbClr val="FFFF00"/>
                </a:solidFill>
              </a:rPr>
              <a:t>- путём </a:t>
            </a:r>
            <a:r>
              <a:rPr lang="ru-RU" sz="1200" dirty="0">
                <a:solidFill>
                  <a:srgbClr val="FFFF00"/>
                </a:solidFill>
              </a:rPr>
              <a:t>совершенствования учебно-материальной базы школы для усиления военно-профессиональной ориентации учащихся.</a:t>
            </a:r>
          </a:p>
          <a:p>
            <a:endParaRPr lang="ru-RU" dirty="0"/>
          </a:p>
        </p:txBody>
      </p:sp>
      <p:pic>
        <p:nvPicPr>
          <p:cNvPr id="3074" name="Рисунок 9" descr="http://sch5.rybadm.ru/Picture/grad_le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57613"/>
            <a:ext cx="6667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10" descr="http://sch5.rybadm.ru/Picture/grad_r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57613"/>
            <a:ext cx="6667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SCN757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38612"/>
            <a:ext cx="3528392" cy="245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4438"/>
          <p:cNvPicPr/>
          <p:nvPr/>
        </p:nvPicPr>
        <p:blipFill rotWithShape="1">
          <a:blip r:embed="rId5" cstate="print"/>
          <a:srcRect l="19091" t="11289" r="5206"/>
          <a:stretch/>
        </p:blipFill>
        <p:spPr bwMode="auto">
          <a:xfrm>
            <a:off x="4889500" y="4229100"/>
            <a:ext cx="3543300" cy="220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52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7"/>
            <a:ext cx="8568952" cy="3816424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  <a:tabLst>
                <a:tab pos="2028825" algn="l"/>
              </a:tabLst>
            </a:pPr>
            <a:r>
              <a:rPr lang="ru-RU" dirty="0" smtClean="0">
                <a:solidFill>
                  <a:srgbClr val="FFFF00"/>
                </a:solidFill>
              </a:rPr>
              <a:t>Материальная база школы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имеются спортивный зал и кабинет ОБЖ,  оборудованные всем необходимым для проведения теоретической и физической подготовки учащихся. С целью улучшения ресурсного обеспечения (материального, кадрового, финансового) школа привлекает социальных партнёров. </a:t>
            </a:r>
            <a:b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Для проведения конкурсов строя и песни используется школьная площадка и спортзал.</a:t>
            </a:r>
            <a:br>
              <a:rPr lang="ru-RU" sz="20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Отработка нормативов по общей физической подготовке проходит в школьном дворе на оборудованной спортивно-игровой площадке.</a:t>
            </a:r>
            <a:br>
              <a:rPr lang="ru-RU" sz="20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Массовые мероприятия и спортивные соревнования проходят на стадионе. Стадион и прилегающая к нему территория используется для проведения занятий спортивных секций и кружков. 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4077072"/>
            <a:ext cx="5360640" cy="2376264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В  наличии - макеты автомата Калашникова 2 шт. , компасы в количестве 30 шт., карты с условными обозначениями, пневматическая винтовка, военная форма -20 шт., противогазы в количестве 40 шт., макеты медицинских шин и т.д.</a:t>
            </a:r>
            <a:endParaRPr lang="ru-RU" sz="1800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DSC0437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21088"/>
            <a:ext cx="31683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73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SC04402"/>
          <p:cNvPicPr/>
          <p:nvPr/>
        </p:nvPicPr>
        <p:blipFill>
          <a:blip r:embed="rId3" cstate="print"/>
          <a:srcRect l="13637" t="6250" r="9091"/>
          <a:stretch>
            <a:fillRect/>
          </a:stretch>
        </p:blipFill>
        <p:spPr bwMode="auto">
          <a:xfrm>
            <a:off x="5615608" y="2571750"/>
            <a:ext cx="3528392" cy="226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99797"/>
            <a:ext cx="7772400" cy="2592287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FFFF00"/>
                </a:solidFill>
              </a:rPr>
              <a:t>              Материальная база школы</a:t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Занятия учащихся проводятся с использованием компьютерной техники, видео, мультимедиа. Имеется подборка видеофильмов, плакатов, специальной литературы для проведения уроков ОБЖ и допризывной подготовки. 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/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В 2012 году школа заняла 3 место в региональном этапе смотра-конкурса на лучшую материальную базу 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курсу «Основы 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жизнедеятельности»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сельских школ Ярославской области. </a:t>
            </a:r>
            <a:endParaRPr lang="ru-RU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251520" y="3140968"/>
            <a:ext cx="45719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Рисунок 4" descr="DSC0425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3842"/>
            <a:ext cx="2948911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0437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59142"/>
            <a:ext cx="1606883" cy="21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0436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7295" y="4848953"/>
            <a:ext cx="3851920" cy="202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04300"/>
          <p:cNvPicPr/>
          <p:nvPr/>
        </p:nvPicPr>
        <p:blipFill rotWithShape="1">
          <a:blip r:embed="rId7" cstate="print"/>
          <a:srcRect r="4811" b="8788"/>
          <a:stretch/>
        </p:blipFill>
        <p:spPr bwMode="auto">
          <a:xfrm>
            <a:off x="5079199" y="3933056"/>
            <a:ext cx="1861593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Users\Олег\Desktop\Школа\планыш\ШКОЛЬНЫЕ\флешуня2\ФОТО ГО\DSCN17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83" y="4356398"/>
            <a:ext cx="1876201" cy="250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IMG_108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3933055"/>
            <a:ext cx="2246238" cy="291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59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3"/>
            <a:ext cx="8856984" cy="194421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Школьный музей «История посёлка Тихменево»</a:t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</a:rPr>
              <a:t/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С 1969 года в школе существует музей. Паспортизирован. Он содержит разделы: «Род  Тихменевых в истории государства». «Наши земляки в годы гражданской и Отечественной войн», «Труженики тыла», «История Рыбинского </a:t>
            </a:r>
            <a:r>
              <a:rPr lang="ru-RU" sz="2000" dirty="0" err="1" smtClean="0">
                <a:solidFill>
                  <a:srgbClr val="FFFF00"/>
                </a:solidFill>
              </a:rPr>
              <a:t>торфопредприятия</a:t>
            </a:r>
            <a:r>
              <a:rPr lang="ru-RU" sz="2000" dirty="0" smtClean="0">
                <a:solidFill>
                  <a:srgbClr val="FFFF00"/>
                </a:solidFill>
              </a:rPr>
              <a:t>», «Посёлок сегодня», «Наши выпускники», «Воины-интернационалисты».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886200"/>
            <a:ext cx="3902485" cy="256713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FFFF00"/>
                </a:solidFill>
              </a:rPr>
              <a:t>Ведётся поисковая работа по темам:</a:t>
            </a:r>
          </a:p>
          <a:p>
            <a:r>
              <a:rPr lang="ru-RU" sz="1800" dirty="0">
                <a:solidFill>
                  <a:srgbClr val="FFFF00"/>
                </a:solidFill>
              </a:rPr>
              <a:t> - «</a:t>
            </a:r>
            <a:r>
              <a:rPr lang="ru-RU" sz="1800" dirty="0" err="1">
                <a:solidFill>
                  <a:srgbClr val="FFFF00"/>
                </a:solidFill>
              </a:rPr>
              <a:t>Тихменевцы</a:t>
            </a:r>
            <a:r>
              <a:rPr lang="ru-RU" sz="1800" dirty="0">
                <a:solidFill>
                  <a:srgbClr val="FFFF00"/>
                </a:solidFill>
              </a:rPr>
              <a:t> в годы Великой       </a:t>
            </a:r>
          </a:p>
          <a:p>
            <a:r>
              <a:rPr lang="ru-RU" sz="1800" dirty="0">
                <a:solidFill>
                  <a:srgbClr val="FFFF00"/>
                </a:solidFill>
              </a:rPr>
              <a:t>        Отечественной войны</a:t>
            </a:r>
            <a:r>
              <a:rPr lang="ru-RU" sz="1800" dirty="0" smtClean="0">
                <a:solidFill>
                  <a:srgbClr val="FFFF00"/>
                </a:solidFill>
              </a:rPr>
              <a:t>»,</a:t>
            </a:r>
            <a:endParaRPr lang="ru-RU" sz="1800" dirty="0">
              <a:solidFill>
                <a:srgbClr val="FFFF00"/>
              </a:solidFill>
            </a:endParaRPr>
          </a:p>
          <a:p>
            <a:r>
              <a:rPr lang="ru-RU" sz="1800" dirty="0">
                <a:solidFill>
                  <a:srgbClr val="FFFF00"/>
                </a:solidFill>
              </a:rPr>
              <a:t> - «Орден в моем доме</a:t>
            </a:r>
            <a:r>
              <a:rPr lang="ru-RU" sz="1800" dirty="0" smtClean="0">
                <a:solidFill>
                  <a:srgbClr val="FFFF00"/>
                </a:solidFill>
              </a:rPr>
              <a:t>», </a:t>
            </a:r>
            <a:endParaRPr lang="ru-RU" sz="1800" dirty="0">
              <a:solidFill>
                <a:srgbClr val="FFFF00"/>
              </a:solidFill>
            </a:endParaRPr>
          </a:p>
          <a:p>
            <a:r>
              <a:rPr lang="ru-RU" sz="1800" dirty="0">
                <a:solidFill>
                  <a:srgbClr val="FFFF00"/>
                </a:solidFill>
              </a:rPr>
              <a:t> - «Моя улица». </a:t>
            </a:r>
          </a:p>
          <a:p>
            <a:endParaRPr lang="ru-RU" dirty="0"/>
          </a:p>
        </p:txBody>
      </p:sp>
      <p:pic>
        <p:nvPicPr>
          <p:cNvPr id="5" name="Picture 2" descr="G:\для Люб Вик\фото с камеры\IMG_0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9120"/>
            <a:ext cx="3096344" cy="223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15818" y="2413338"/>
            <a:ext cx="4434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Руководит поисковой работой  «Отличник народного Просвещения» Глебова Т.А. – дочь одного из командиров Брестской </a:t>
            </a:r>
            <a:r>
              <a:rPr lang="ru-RU" dirty="0" err="1" smtClean="0">
                <a:solidFill>
                  <a:srgbClr val="FFFF00"/>
                </a:solidFill>
              </a:rPr>
              <a:t>крепрости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 descr="DSC04431"/>
          <p:cNvPicPr/>
          <p:nvPr/>
        </p:nvPicPr>
        <p:blipFill>
          <a:blip r:embed="rId4" cstate="print"/>
          <a:srcRect l="22221" t="9181" r="7408" b="11871"/>
          <a:stretch>
            <a:fillRect/>
          </a:stretch>
        </p:blipFill>
        <p:spPr bwMode="auto">
          <a:xfrm>
            <a:off x="72617" y="2343770"/>
            <a:ext cx="27432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0424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1926" y="2132856"/>
            <a:ext cx="1774190" cy="268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4243"/>
          <p:cNvPicPr/>
          <p:nvPr/>
        </p:nvPicPr>
        <p:blipFill rotWithShape="1">
          <a:blip r:embed="rId6" cstate="print"/>
          <a:srcRect r="1174" b="7484"/>
          <a:stretch/>
        </p:blipFill>
        <p:spPr bwMode="auto">
          <a:xfrm>
            <a:off x="7413225" y="4179102"/>
            <a:ext cx="1730775" cy="267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408500"/>
              </p:ext>
            </p:extLst>
          </p:nvPr>
        </p:nvGraphicFramePr>
        <p:xfrm>
          <a:off x="2411760" y="5305425"/>
          <a:ext cx="2057400" cy="155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Точечный рисунок" r:id="rId7" imgW="11361905" imgH="7706801" progId="Paint.Picture">
                  <p:embed/>
                </p:oleObj>
              </mc:Choice>
              <mc:Fallback>
                <p:oleObj name="Точечный рисунок" r:id="rId7" imgW="11361905" imgH="7706801" progId="Paint.Picture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5305425"/>
                        <a:ext cx="2057400" cy="155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02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Организационные </a:t>
            </a:r>
            <a:r>
              <a:rPr lang="ru-RU" sz="4000" smtClean="0">
                <a:solidFill>
                  <a:srgbClr val="FFFF00"/>
                </a:solidFill>
              </a:rPr>
              <a:t>формы работы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8064896" cy="532859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223937"/>
              </p:ext>
            </p:extLst>
          </p:nvPr>
        </p:nvGraphicFramePr>
        <p:xfrm>
          <a:off x="467544" y="836712"/>
          <a:ext cx="8208912" cy="5738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720080"/>
                <a:gridCol w="1944216"/>
                <a:gridCol w="5112568"/>
              </a:tblGrid>
              <a:tr h="488356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Вид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Тематика</a:t>
                      </a:r>
                      <a:endParaRPr lang="ru-RU" dirty="0"/>
                    </a:p>
                  </a:txBody>
                  <a:tcPr/>
                </a:tc>
              </a:tr>
              <a:tr h="130413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3-4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Внеурочная деятельность «Юный патриот»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Темы: </a:t>
                      </a: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Военно-историческая подготовка (6ч), Основы военной службы (9ч),</a:t>
                      </a:r>
                      <a:r>
                        <a:rPr lang="ru-RU" sz="1200" spc="1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Прикладная физическая подготовка (10ч),</a:t>
                      </a:r>
                      <a:r>
                        <a:rPr lang="ru-RU" sz="1200" spc="5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Строевая подготовка (10ч), Стрелковый спорт (3ч), </a:t>
                      </a:r>
                      <a:r>
                        <a:rPr kumimoji="0" lang="ru-RU" sz="1200" b="0" i="0" u="none" strike="noStrike" kern="1200" cap="none" spc="6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Основы военно-технической  и специальной подготовки (8ч),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200" b="0" i="0" u="none" strike="noStrike" kern="1200" cap="none" spc="6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Основы военного дела (6ч),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Специальная подготовка (12ч), Подготовка</a:t>
                      </a:r>
                      <a:r>
                        <a:rPr lang="ru-RU" sz="120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к игре «</a:t>
                      </a:r>
                      <a:r>
                        <a:rPr lang="ru-RU" sz="1200" baseline="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Зарничка</a:t>
                      </a:r>
                      <a:r>
                        <a:rPr lang="ru-RU" sz="120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» (4ч).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06747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Предпрофильная</a:t>
                      </a:r>
                      <a:r>
                        <a:rPr lang="ru-RU" sz="1400" baseline="0" dirty="0" smtClean="0"/>
                        <a:t> подготовка </a:t>
                      </a:r>
                    </a:p>
                    <a:p>
                      <a:r>
                        <a:rPr lang="ru-RU" sz="1400" baseline="0" dirty="0" smtClean="0"/>
                        <a:t>«Юный спасатель»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Разделы:</a:t>
                      </a:r>
                      <a:r>
                        <a:rPr lang="ru-RU" sz="1200" b="0" baseline="0" dirty="0" smtClean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RU" sz="1200" b="0" dirty="0" smtClean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Безопасность и защита человека в чрезвычайных ситуациях» (9часов), «Основы медицинских знаний и охрана здоровья» (15часов).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47121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10-11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Уроки ОБЖ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444444"/>
                          </a:solidFill>
                          <a:effectLst/>
                          <a:latin typeface="Arial"/>
                          <a:ea typeface="Times New Roman"/>
                        </a:rPr>
                        <a:t>Раздел «Основы военной службы» (</a:t>
                      </a:r>
                      <a:r>
                        <a:rPr lang="ru-RU" sz="1200" b="0" dirty="0" smtClean="0">
                          <a:solidFill>
                            <a:srgbClr val="444444"/>
                          </a:solidFill>
                          <a:effectLst/>
                          <a:latin typeface="Arial"/>
                          <a:ea typeface="Times New Roman"/>
                        </a:rPr>
                        <a:t>28ч.) </a:t>
                      </a:r>
                      <a:r>
                        <a:rPr lang="ru-RU" sz="1200" b="1" dirty="0" smtClean="0">
                          <a:solidFill>
                            <a:srgbClr val="444444"/>
                          </a:solidFill>
                          <a:effectLst/>
                          <a:latin typeface="Arial"/>
                          <a:ea typeface="Times New Roman"/>
                        </a:rPr>
                        <a:t>,</a:t>
                      </a:r>
                      <a:r>
                        <a:rPr lang="ru-RU" sz="1200" b="1" baseline="0" dirty="0" smtClean="0">
                          <a:solidFill>
                            <a:srgbClr val="444444"/>
                          </a:solidFill>
                          <a:effectLst/>
                          <a:latin typeface="Arial"/>
                          <a:ea typeface="Times New Roman"/>
                        </a:rPr>
                        <a:t> Темы:</a:t>
                      </a:r>
                      <a:r>
                        <a:rPr lang="ru-RU" sz="1200" b="1" dirty="0" smtClean="0">
                          <a:solidFill>
                            <a:srgbClr val="444444"/>
                          </a:solidFill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rgbClr val="444444"/>
                          </a:solidFill>
                          <a:effectLst/>
                          <a:latin typeface="Arial"/>
                          <a:ea typeface="Times New Roman"/>
                        </a:rPr>
                        <a:t>«Виды Вооружённых</a:t>
                      </a:r>
                      <a:r>
                        <a:rPr lang="ru-RU" sz="1200" b="0" baseline="0" dirty="0" smtClean="0">
                          <a:solidFill>
                            <a:srgbClr val="444444"/>
                          </a:solidFill>
                          <a:effectLst/>
                          <a:latin typeface="Arial"/>
                          <a:ea typeface="Times New Roman"/>
                        </a:rPr>
                        <a:t> сил» (7ч), «Боевые традиции»  (2ч.)</a:t>
                      </a:r>
                      <a:endParaRPr lang="ru-RU" sz="1200" b="0" dirty="0" smtClean="0">
                        <a:solidFill>
                          <a:srgbClr val="444444"/>
                        </a:solidFill>
                        <a:effectLst/>
                        <a:latin typeface="Arial"/>
                        <a:ea typeface="Times New Roman"/>
                      </a:endParaRPr>
                    </a:p>
                    <a:p>
                      <a:pPr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44444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Раздел «Основы военной службы»(25ч.):</a:t>
                      </a:r>
                    </a:p>
                    <a:p>
                      <a:pPr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444444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Воинская обязанность(10ч), особенности военной службы(8ч), военнослужащий - защитник своего Отечества. Честь и достоинство воина Вооружённых сил России (7ч).</a:t>
                      </a:r>
                      <a:endParaRPr lang="ru-RU" sz="1200" dirty="0"/>
                    </a:p>
                  </a:txBody>
                  <a:tcPr/>
                </a:tc>
              </a:tr>
              <a:tr h="642509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10-11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Клуб «Патриот»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Темы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«Приёмы рукопашного боя» (12ч), « Огневая подготовка» (10ч), «Строевая подготовка» (8ч), «Ориентирование на местности»(12ч).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25923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1-11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Уроки физической культуры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физическая подготовка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25923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1-11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Кружки</a:t>
                      </a:r>
                      <a:r>
                        <a:rPr lang="ru-RU" sz="1400" baseline="0" dirty="0" smtClean="0"/>
                        <a:t> и секции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«Самбо», «Спортивные игры», «Лыжи», «</a:t>
                      </a:r>
                      <a:r>
                        <a:rPr lang="ru-RU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Русская лапта» и т.д.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5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Geometric design template</Template>
  <TotalTime>860</TotalTime>
  <Words>1263</Words>
  <Application>Microsoft Office PowerPoint</Application>
  <PresentationFormat>Экран (4:3)</PresentationFormat>
  <Paragraphs>157</Paragraphs>
  <Slides>21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Точечный рисунок</vt:lpstr>
      <vt:lpstr>Презентация PowerPoint</vt:lpstr>
      <vt:lpstr>Цель:</vt:lpstr>
      <vt:lpstr>Задачи:</vt:lpstr>
      <vt:lpstr>Данные анкетирования юношей 9-11 классов </vt:lpstr>
      <vt:lpstr>  Задачи по подготовке учащихся – юношей к службе в армии решаются через взаимодействие: </vt:lpstr>
      <vt:lpstr>Материальная база школы В школе имеются спортивный зал и кабинет ОБЖ,  оборудованные всем необходимым для проведения теоретической и физической подготовки учащихся. С целью улучшения ресурсного обеспечения (материального, кадрового, финансового) школа привлекает социальных партнёров.  Для проведения конкурсов строя и песни используется школьная площадка и спортзал. Отработка нормативов по общей физической подготовке проходит в школьном дворе на оборудованной спортивно-игровой площадке. Массовые мероприятия и спортивные соревнования проходят на стадионе. Стадион и прилегающая к нему территория используется для проведения занятий спортивных секций и кружков. </vt:lpstr>
      <vt:lpstr>              Материальная база школы Занятия учащихся проводятся с использованием компьютерной техники, видео, мультимедиа. Имеется подборка видеофильмов, плакатов, специальной литературы для проведения уроков ОБЖ и допризывной подготовки.   В 2012 году школа заняла 3 место в региональном этапе смотра-конкурса на лучшую материальную базу по курсу «Основы безопасности жизнедеятельности» среди сельских школ Ярославской области. </vt:lpstr>
      <vt:lpstr>Школьный музей «История посёлка Тихменево»  С 1969 года в школе существует музей. Паспортизирован. Он содержит разделы: «Род  Тихменевых в истории государства». «Наши земляки в годы гражданской и Отечественной войн», «Труженики тыла», «История Рыбинского торфопредприятия», «Посёлок сегодня», «Наши выпускники», «Воины-интернационалисты».</vt:lpstr>
      <vt:lpstr>Организационные формы работы </vt:lpstr>
      <vt:lpstr>Физическая подготовка учащихся</vt:lpstr>
      <vt:lpstr>Внеурочная деятельность   Программа творческого объединения «Юный патриот» решает задачи: </vt:lpstr>
      <vt:lpstr>Программы курса «Основы безопасности и жизнедеятельности» по блоку тем «Основы подготовки к военной службе» в 2012-2013 учебном году выполнена на 100%. В ходе изучения курса ОБЖ учащиеся получили сведения: об обороне государства, истории создания Вооруженных Сил, их организационной структуре, о функциях и основных задачах, боевых традициях и символах воинской чести, особенностях прохождения службы в различных видах Вооруженных Сил и в родах войск. Большое внимание уделялось подготовке учащихся к предметной олимпиаде. </vt:lpstr>
      <vt:lpstr>         Предпрофильная подготовка  Ведется в 9 классе по программе «Юный  спасатель» , в неё входит: </vt:lpstr>
      <vt:lpstr>                                   Клуб «Патриот»   добровольное объединение, в состав которого входят учащиеся 9-11 классов, чьи жизненные принципы не расходятся с целями и задачами объединения. Работа осуществляется под руководством военно-патриотического объединения «Пламя» г. Рыбинска  Основные формы реализации программы:  проведение клубных занятий, организация КТД, благотворительность, пропаганда вопросов военно-патриотического, гражданского, исторического и т. п. направления через СМИ, проведение мероприятий, исследовательских работ, сотрудничество со школьным музеем, организация встреч с интересными людьми, организация переписки с выпускниками школы, проходящими службу в ВС РФ. </vt:lpstr>
      <vt:lpstr>Работа по постановке на воинский учёт</vt:lpstr>
      <vt:lpstr>   Учебные сборы Учебные сборы юношей 10-х классов по пятидневной программе проводятся согласно нормативным документам с привлечением к занятиям учителей биологии, физкультуры и с полным использованием учебно-материальной базы школы. Боевые стрельбы из автомата Калашникова и ознакомление с бытом , боевой техникой и оружием военнослужащих проводятся на базе воинских частей г.Рыбинска (в/ч 41686, ФАБСИ).  По физической подготовке (подтягивание, кросс-1 км, 3 км, прыжки в длину с места, бег- 100м, отжимание, метание гранаты, преодоление полосы препятствий) высокие результаты показали: Юртаев Вячеслав и  Артёмов Артём. Результаты учебных сборов были оценены согласно Рекомендаций по критериям оценки результатов учебных сборов: «Отлично»  (66,6%) «Хорошо»  (33,3%)         </vt:lpstr>
      <vt:lpstr>Проведение военно-спортивных соревнований  Традиционными в школе  являются: « Готов служить Родине» октябрь; «День призывника», ноябрь ; «А ну-ка, парни!», февраль; военно-спортивная игра  «Победа» апрель, (1место в 2012г; 2м. в 2013 г. среди школ Рыбинского МР); «Военно-спортивные игры «Зарница» и «Зарничка» май. </vt:lpstr>
      <vt:lpstr>Призывники России</vt:lpstr>
      <vt:lpstr>Военно-патриотические мероприятия</vt:lpstr>
      <vt:lpstr>Военно-патриотические мероприятия</vt:lpstr>
      <vt:lpstr>Перспективы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128</cp:revision>
  <dcterms:created xsi:type="dcterms:W3CDTF">2013-11-08T15:46:29Z</dcterms:created>
  <dcterms:modified xsi:type="dcterms:W3CDTF">2013-11-10T12:12:16Z</dcterms:modified>
</cp:coreProperties>
</file>