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96" r:id="rId4"/>
    <p:sldId id="301" r:id="rId5"/>
    <p:sldId id="302" r:id="rId6"/>
    <p:sldId id="282" r:id="rId7"/>
    <p:sldId id="303" r:id="rId8"/>
    <p:sldId id="305" r:id="rId9"/>
    <p:sldId id="281" r:id="rId10"/>
    <p:sldId id="307" r:id="rId11"/>
    <p:sldId id="306" r:id="rId12"/>
    <p:sldId id="295" r:id="rId13"/>
    <p:sldId id="308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3290" autoAdjust="0"/>
  </p:normalViewPr>
  <p:slideViewPr>
    <p:cSldViewPr>
      <p:cViewPr varScale="1">
        <p:scale>
          <a:sx n="41" d="100"/>
          <a:sy n="4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97744864044969"/>
          <c:y val="6.4165768631936182E-2"/>
          <c:w val="0.62049638271136764"/>
          <c:h val="0.767478397486252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cat>
            <c:strRef>
              <c:f>Лист1!$A$2:$A$12</c:f>
              <c:strCache>
                <c:ptCount val="10"/>
                <c:pt idx="3">
                  <c:v>1 ум</c:v>
                </c:pt>
                <c:pt idx="5">
                  <c:v>2ум</c:v>
                </c:pt>
                <c:pt idx="9">
                  <c:v>3ум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Первичное тестирование</c:v>
                </c:pt>
              </c:strCache>
            </c:strRef>
          </c:tx>
          <c:cat>
            <c:strRef>
              <c:f>Лист1!$A$2:$A$12</c:f>
              <c:strCache>
                <c:ptCount val="10"/>
                <c:pt idx="3">
                  <c:v>1 ум</c:v>
                </c:pt>
                <c:pt idx="5">
                  <c:v>2ум</c:v>
                </c:pt>
                <c:pt idx="9">
                  <c:v>3ум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</c:v>
                </c:pt>
                <c:pt idx="1">
                  <c:v>42</c:v>
                </c:pt>
                <c:pt idx="2">
                  <c:v>50</c:v>
                </c:pt>
                <c:pt idx="4">
                  <c:v>17</c:v>
                </c:pt>
                <c:pt idx="5">
                  <c:v>50</c:v>
                </c:pt>
                <c:pt idx="6">
                  <c:v>33</c:v>
                </c:pt>
                <c:pt idx="8">
                  <c:v>25</c:v>
                </c:pt>
                <c:pt idx="9">
                  <c:v>42</c:v>
                </c:pt>
                <c:pt idx="1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Вторичное тестирование</c:v>
                </c:pt>
              </c:strCache>
            </c:strRef>
          </c:tx>
          <c:cat>
            <c:strRef>
              <c:f>Лист1!$A$2:$A$12</c:f>
              <c:strCache>
                <c:ptCount val="10"/>
                <c:pt idx="3">
                  <c:v>1 ум</c:v>
                </c:pt>
                <c:pt idx="5">
                  <c:v>2ум</c:v>
                </c:pt>
                <c:pt idx="9">
                  <c:v>3ум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25</c:v>
                </c:pt>
                <c:pt idx="1">
                  <c:v>42</c:v>
                </c:pt>
                <c:pt idx="2">
                  <c:v>33</c:v>
                </c:pt>
                <c:pt idx="4">
                  <c:v>33</c:v>
                </c:pt>
                <c:pt idx="5">
                  <c:v>50</c:v>
                </c:pt>
                <c:pt idx="6">
                  <c:v>17</c:v>
                </c:pt>
                <c:pt idx="8">
                  <c:v>50</c:v>
                </c:pt>
                <c:pt idx="9">
                  <c:v>33</c:v>
                </c:pt>
                <c:pt idx="10">
                  <c:v>17</c:v>
                </c:pt>
              </c:numCache>
            </c:numRef>
          </c:val>
        </c:ser>
        <c:dLbls/>
        <c:gapWidth val="55"/>
        <c:gapDepth val="55"/>
        <c:shape val="box"/>
        <c:axId val="113506176"/>
        <c:axId val="113507712"/>
        <c:axId val="0"/>
      </c:bar3DChart>
      <c:catAx>
        <c:axId val="113506176"/>
        <c:scaling>
          <c:orientation val="minMax"/>
        </c:scaling>
        <c:delete val="1"/>
        <c:axPos val="b"/>
        <c:majorTickMark val="none"/>
        <c:tickLblPos val="none"/>
        <c:crossAx val="113507712"/>
        <c:crosses val="autoZero"/>
        <c:auto val="1"/>
        <c:lblAlgn val="ctr"/>
        <c:lblOffset val="100"/>
      </c:catAx>
      <c:valAx>
        <c:axId val="1135077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350617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0.32353</cdr:x>
      <cdr:y>0.66216</cdr:y>
    </cdr:from>
    <cdr:to>
      <cdr:x>0.41843</cdr:x>
      <cdr:y>0.81723</cdr:y>
    </cdr:to>
    <cdr:sp macro="" textlink="">
      <cdr:nvSpPr>
        <cdr:cNvPr id="21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14600" y="3733800"/>
          <a:ext cx="737600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"5"</a:t>
          </a:r>
        </a:p>
      </cdr:txBody>
    </cdr:sp>
  </cdr:relSizeAnchor>
  <cdr:relSizeAnchor xmlns:cdr="http://schemas.openxmlformats.org/drawingml/2006/chartDrawing">
    <cdr:from>
      <cdr:x>0.54777</cdr:x>
      <cdr:y>0.62162</cdr:y>
    </cdr:from>
    <cdr:to>
      <cdr:x>0.64267</cdr:x>
      <cdr:y>0.77669</cdr:y>
    </cdr:to>
    <cdr:sp macro="" textlink="">
      <cdr:nvSpPr>
        <cdr:cNvPr id="23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57502" y="3505200"/>
          <a:ext cx="737601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"5"</a:t>
          </a:r>
        </a:p>
      </cdr:txBody>
    </cdr:sp>
  </cdr:relSizeAnchor>
  <cdr:relSizeAnchor xmlns:cdr="http://schemas.openxmlformats.org/drawingml/2006/chartDrawing">
    <cdr:from>
      <cdr:x>0.16667</cdr:x>
      <cdr:y>0.55405</cdr:y>
    </cdr:from>
    <cdr:to>
      <cdr:x>0.26157</cdr:x>
      <cdr:y>0.70912</cdr:y>
    </cdr:to>
    <cdr:sp macro="" textlink="">
      <cdr:nvSpPr>
        <cdr:cNvPr id="3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5400" y="3124200"/>
          <a:ext cx="737601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"4"</a:t>
          </a:r>
        </a:p>
      </cdr:txBody>
    </cdr:sp>
  </cdr:relSizeAnchor>
  <cdr:absSizeAnchor xmlns:cdr="http://schemas.openxmlformats.org/drawingml/2006/chartDrawing">
    <cdr:from>
      <cdr:x>0.10784</cdr:x>
      <cdr:y>0.72973</cdr:y>
    </cdr:from>
    <cdr:ext cx="638172" cy="647699"/>
    <cdr:sp macro="" textlink="">
      <cdr:nvSpPr>
        <cdr:cNvPr id="33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8200" y="4114800"/>
          <a:ext cx="638172" cy="647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"5"</a:t>
          </a:r>
        </a:p>
      </cdr:txBody>
    </cdr:sp>
  </cdr:absSizeAnchor>
  <cdr:relSizeAnchor xmlns:cdr="http://schemas.openxmlformats.org/drawingml/2006/chartDrawing">
    <cdr:from>
      <cdr:x>0.04902</cdr:x>
      <cdr:y>0.86486</cdr:y>
    </cdr:from>
    <cdr:to>
      <cdr:x>0.33797</cdr:x>
      <cdr:y>0.97397</cdr:y>
    </cdr:to>
    <cdr:sp macro="" textlink="">
      <cdr:nvSpPr>
        <cdr:cNvPr id="37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1000" y="4876800"/>
          <a:ext cx="2245835" cy="6152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5000"/>
            </a:lnSpc>
            <a:spcAft>
              <a:spcPts val="1000"/>
            </a:spcAft>
          </a:pPr>
          <a:r>
            <a:rPr lang="ru-RU" sz="1200" b="1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Выборочное</a:t>
          </a:r>
          <a:r>
            <a:rPr lang="ru-RU" sz="1200" b="1" baseline="0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 понимание содержания</a:t>
          </a:r>
          <a:endParaRPr lang="ru-RU" sz="1200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0.51961</cdr:x>
      <cdr:y>0.86486</cdr:y>
    </cdr:from>
    <cdr:to>
      <cdr:x>0.78826</cdr:x>
      <cdr:y>0.97397</cdr:y>
    </cdr:to>
    <cdr:sp macro="" textlink="">
      <cdr:nvSpPr>
        <cdr:cNvPr id="38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38600" y="4876800"/>
          <a:ext cx="2088055" cy="61524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5000"/>
            </a:lnSpc>
            <a:spcAft>
              <a:spcPts val="1000"/>
            </a:spcAft>
          </a:pPr>
          <a:r>
            <a:rPr lang="ru-RU" sz="1200" b="1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Понимание</a:t>
          </a:r>
          <a:r>
            <a:rPr lang="ru-RU" sz="1200" b="1" baseline="0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 основного содержания</a:t>
          </a:r>
          <a:endParaRPr lang="ru-RU" sz="1200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0.31373</cdr:x>
      <cdr:y>0.86486</cdr:y>
    </cdr:from>
    <cdr:to>
      <cdr:x>0.54838</cdr:x>
      <cdr:y>0.97397</cdr:y>
    </cdr:to>
    <cdr:sp macro="" textlink="">
      <cdr:nvSpPr>
        <cdr:cNvPr id="39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38400" y="4876800"/>
          <a:ext cx="1823793" cy="61524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5000"/>
            </a:lnSpc>
            <a:spcAft>
              <a:spcPts val="1000"/>
            </a:spcAft>
          </a:pPr>
          <a:r>
            <a:rPr lang="ru-RU" sz="1200" b="1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Полное</a:t>
          </a:r>
          <a:r>
            <a:rPr lang="ru-RU" sz="1200" b="1" baseline="0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 понимание содержания</a:t>
          </a:r>
          <a:endParaRPr lang="ru-RU" sz="1200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0.38235</cdr:x>
      <cdr:y>0.47297</cdr:y>
    </cdr:from>
    <cdr:to>
      <cdr:x>0.47725</cdr:x>
      <cdr:y>0.62804</cdr:y>
    </cdr:to>
    <cdr:sp macro="" textlink="">
      <cdr:nvSpPr>
        <cdr:cNvPr id="43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71800" y="2667000"/>
          <a:ext cx="737600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"4"</a:t>
          </a:r>
        </a:p>
      </cdr:txBody>
    </cdr:sp>
  </cdr:relSizeAnchor>
  <cdr:relSizeAnchor xmlns:cdr="http://schemas.openxmlformats.org/drawingml/2006/chartDrawing">
    <cdr:from>
      <cdr:x>0.59804</cdr:x>
      <cdr:y>0.56757</cdr:y>
    </cdr:from>
    <cdr:to>
      <cdr:x>0.69294</cdr:x>
      <cdr:y>0.72264</cdr:y>
    </cdr:to>
    <cdr:sp macro="" textlink="">
      <cdr:nvSpPr>
        <cdr:cNvPr id="45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8200" y="3200400"/>
          <a:ext cx="737601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"4"</a:t>
          </a:r>
        </a:p>
      </cdr:txBody>
    </cdr:sp>
  </cdr:relSizeAnchor>
  <cdr:relSizeAnchor xmlns:cdr="http://schemas.openxmlformats.org/drawingml/2006/chartDrawing">
    <cdr:from>
      <cdr:x>0.21569</cdr:x>
      <cdr:y>0.48649</cdr:y>
    </cdr:from>
    <cdr:to>
      <cdr:x>0.31059</cdr:x>
      <cdr:y>0.64156</cdr:y>
    </cdr:to>
    <cdr:sp macro="" textlink="">
      <cdr:nvSpPr>
        <cdr:cNvPr id="47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76400" y="2743200"/>
          <a:ext cx="737601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"3"</a:t>
          </a:r>
        </a:p>
      </cdr:txBody>
    </cdr:sp>
  </cdr:relSizeAnchor>
  <cdr:relSizeAnchor xmlns:cdr="http://schemas.openxmlformats.org/drawingml/2006/chartDrawing">
    <cdr:from>
      <cdr:x>0.43137</cdr:x>
      <cdr:y>0.60811</cdr:y>
    </cdr:from>
    <cdr:to>
      <cdr:x>0.52627</cdr:x>
      <cdr:y>0.76318</cdr:y>
    </cdr:to>
    <cdr:sp macro="" textlink="">
      <cdr:nvSpPr>
        <cdr:cNvPr id="49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2800" y="3429000"/>
          <a:ext cx="737600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"3"</a:t>
          </a:r>
        </a:p>
      </cdr:txBody>
    </cdr:sp>
  </cdr:relSizeAnchor>
  <cdr:relSizeAnchor xmlns:cdr="http://schemas.openxmlformats.org/drawingml/2006/chartDrawing">
    <cdr:from>
      <cdr:x>0.65686</cdr:x>
      <cdr:y>0.59459</cdr:y>
    </cdr:from>
    <cdr:to>
      <cdr:x>0.75176</cdr:x>
      <cdr:y>0.74966</cdr:y>
    </cdr:to>
    <cdr:sp macro="" textlink="">
      <cdr:nvSpPr>
        <cdr:cNvPr id="51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05400" y="3352800"/>
          <a:ext cx="737601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"3"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F2F47-6224-4DC2-91F1-C37DBA261BBC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630AE-F526-4E65-8238-85C68DDFD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36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630AE-F526-4E65-8238-85C68DDFDD4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62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630AE-F526-4E65-8238-85C68DDFDD4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82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nechka-good.wixsite.com/mysit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152400"/>
            <a:ext cx="7406640" cy="63398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752600"/>
            <a:ext cx="8153400" cy="381000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«Информационное неравновесие</a:t>
            </a: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фокусе мировых трендов современного образования»</a:t>
            </a: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sch8-schel.edumsko.ru/uploads/3000/2060/section/121628/pelika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3297141" cy="252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56" y="1320338"/>
            <a:ext cx="7920644" cy="5537662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Класс делится на две группы (A, B). Обучающиеся первой группы получают первую часть текста, второй –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вторую, читают, выполняют задания. Затем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они работают в парах с представителями противоположной группы: пересказывают свои отрывки, восстанавливая содержание всего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текста. 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Обучающиеся садятся в круг. Каждый имеет небольшой отрывок одного и того же текста. Они читают его,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осмыслив содержание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 По очереди школьники рассказывают информацию, которую получили из отрывка всему классу. Таким образом, каждый имеет представление о содержании всего текста.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5542"/>
            <a:ext cx="8077200" cy="1143000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66800" y="24938"/>
            <a:ext cx="807720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на основе «информационного неравновесия» для развития умений чтения   </a:t>
            </a:r>
            <a:endParaRPr lang="ru-RU" sz="3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86196" y="-3048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 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6560613"/>
              </p:ext>
            </p:extLst>
          </p:nvPr>
        </p:nvGraphicFramePr>
        <p:xfrm>
          <a:off x="1219200" y="838200"/>
          <a:ext cx="7696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619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665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 – методическое пособие 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теме исследования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827" y="1055716"/>
            <a:ext cx="3352800" cy="4746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58487"/>
            <a:ext cx="6401460" cy="299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0627" y="2360445"/>
            <a:ext cx="4706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https://sonechka-good.wixsite.com/mysite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5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90600" y="874618"/>
            <a:ext cx="8001000" cy="209718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«Кто владеет информацией, </a:t>
            </a:r>
          </a:p>
          <a:p>
            <a:pPr marL="82296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 владеет миром»</a:t>
            </a:r>
          </a:p>
          <a:p>
            <a:pPr marL="82296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Натан Ротшильд</a:t>
            </a:r>
          </a:p>
        </p:txBody>
      </p:sp>
      <p:pic>
        <p:nvPicPr>
          <p:cNvPr id="3074" name="Picture 2" descr="F:\СОНЯ\УЧИТЕЛЬ ГОДА 2020 ОБЛАСТНОЙ\full_size_1526040607-69423991f95720863250e8033b6b8c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6886659" cy="3719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74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990600" y="874618"/>
            <a:ext cx="81534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«Быть в тренде»?</a:t>
            </a:r>
            <a:endParaRPr lang="ru-RU" sz="3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 descr="F:\СОНЯ\УЧИТЕЛЬ ГОДА 2020 ОБЛАСТНОЙ\tendenz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638800" cy="3687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модель развития ключевых компетенций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 «4К»</a:t>
            </a:r>
            <a:b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Прюно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2"/>
          <a:stretch/>
        </p:blipFill>
        <p:spPr bwMode="auto">
          <a:xfrm>
            <a:off x="1066800" y="1524000"/>
            <a:ext cx="807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52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44137" y="-2286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обучения Э. Дейла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44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90600" y="228600"/>
            <a:ext cx="815339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основе </a:t>
            </a: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«информационного неравновесия»</a:t>
            </a:r>
            <a:endParaRPr lang="en-US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gap activity)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43000" y="1132330"/>
            <a:ext cx="8000999" cy="59436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lnSpc>
                <a:spcPct val="150000"/>
              </a:lnSpc>
              <a:buFont typeface="Wingdings 2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99" y="1764018"/>
            <a:ext cx="78486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 выполнении которого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вначале участники владеют лишь частью общего «банка информации», а в результате речевого взаимодействия каждый получает более полный объем сведений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000" dirty="0">
                <a:latin typeface="Times New Roman" panose="02020603050405020304" pitchFamily="18" charset="0"/>
                <a:ea typeface="TimesNewRoman,Bold"/>
              </a:rPr>
              <a:t>О. А. </a:t>
            </a:r>
            <a:r>
              <a:rPr lang="ru-RU" sz="2000" dirty="0" smtClean="0">
                <a:latin typeface="Times New Roman" panose="02020603050405020304" pitchFamily="18" charset="0"/>
                <a:ea typeface="TimesNewRoman,Bold"/>
              </a:rPr>
              <a:t>Долгина, И</a:t>
            </a:r>
            <a:r>
              <a:rPr lang="ru-RU" sz="2000" dirty="0">
                <a:latin typeface="Times New Roman" panose="02020603050405020304" pitchFamily="18" charset="0"/>
                <a:ea typeface="TimesNewRoman,Bold"/>
              </a:rPr>
              <a:t>. Л. </a:t>
            </a:r>
            <a:r>
              <a:rPr lang="ru-RU" sz="2000" dirty="0" smtClean="0">
                <a:latin typeface="Times New Roman" panose="02020603050405020304" pitchFamily="18" charset="0"/>
                <a:ea typeface="TimesNewRoman,Bold"/>
              </a:rPr>
              <a:t>Колесникова «</a:t>
            </a:r>
            <a:r>
              <a:rPr lang="ru-RU" sz="2000" dirty="0" smtClean="0">
                <a:latin typeface="Times New Roman"/>
                <a:ea typeface="Times New Roman"/>
              </a:rPr>
              <a:t>Англо </a:t>
            </a:r>
            <a:r>
              <a:rPr lang="ru-RU" sz="2000" dirty="0">
                <a:latin typeface="Times New Roman"/>
                <a:ea typeface="Times New Roman"/>
              </a:rPr>
              <a:t>– </a:t>
            </a:r>
            <a:r>
              <a:rPr lang="ru-RU" sz="2000" dirty="0" smtClean="0">
                <a:latin typeface="Times New Roman"/>
                <a:ea typeface="Times New Roman"/>
              </a:rPr>
              <a:t>русский терминологический справочник </a:t>
            </a:r>
            <a:r>
              <a:rPr lang="ru-RU" sz="2000" dirty="0">
                <a:latin typeface="Times New Roman"/>
                <a:ea typeface="Times New Roman"/>
              </a:rPr>
              <a:t>по методике преподавания иностранных языков».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8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неравновесия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 К. Ушакова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52600"/>
            <a:ext cx="8077200" cy="4800600"/>
          </a:xfrm>
        </p:spPr>
        <p:txBody>
          <a:bodyPr>
            <a:no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 gap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(различные изображения)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(различные тексты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чтения)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 gap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(различные данные в форме схем, таблиц и т. д. 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belief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opinion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(различные убеждения)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reasoning gap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(различные доказательства)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1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64919" y="7125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“information gap activities”?</a:t>
            </a:r>
            <a:endParaRPr 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86200" y="2748945"/>
            <a:ext cx="2438400" cy="1905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“Information gap activities”</a:t>
            </a:r>
          </a:p>
        </p:txBody>
      </p:sp>
      <p:sp>
        <p:nvSpPr>
          <p:cNvPr id="7" name="Овал 6"/>
          <p:cNvSpPr/>
          <p:nvPr/>
        </p:nvSpPr>
        <p:spPr>
          <a:xfrm>
            <a:off x="1219200" y="1243353"/>
            <a:ext cx="2667000" cy="16059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компетенции «4К»</a:t>
            </a:r>
          </a:p>
        </p:txBody>
      </p:sp>
      <p:sp>
        <p:nvSpPr>
          <p:cNvPr id="8" name="Овал 7"/>
          <p:cNvSpPr/>
          <p:nvPr/>
        </p:nvSpPr>
        <p:spPr>
          <a:xfrm>
            <a:off x="1238818" y="4627909"/>
            <a:ext cx="2667000" cy="1752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“Soft Skills”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6309360" y="4653945"/>
            <a:ext cx="2666999" cy="1676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Пирамида обучения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Э. Дейла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85559" y="1235039"/>
            <a:ext cx="2590800" cy="16059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“Hard Skills”</a:t>
            </a:r>
          </a:p>
        </p:txBody>
      </p:sp>
      <p:cxnSp>
        <p:nvCxnSpPr>
          <p:cNvPr id="13" name="Прямая соединительная линия 12"/>
          <p:cNvCxnSpPr>
            <a:stCxn id="5" idx="3"/>
            <a:endCxn id="5" idx="3"/>
          </p:cNvCxnSpPr>
          <p:nvPr/>
        </p:nvCxnSpPr>
        <p:spPr>
          <a:xfrm>
            <a:off x="4243295" y="43749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низ 23"/>
          <p:cNvSpPr/>
          <p:nvPr/>
        </p:nvSpPr>
        <p:spPr>
          <a:xfrm rot="2940000">
            <a:off x="6216681" y="2518054"/>
            <a:ext cx="268335" cy="662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-7740000">
            <a:off x="3772468" y="4361676"/>
            <a:ext cx="266700" cy="662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8280000">
            <a:off x="6191249" y="4344608"/>
            <a:ext cx="266700" cy="662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-3060000" flipH="1">
            <a:off x="3695295" y="2550750"/>
            <a:ext cx="251950" cy="662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2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64919" y="7125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компетентность - это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8718" y="1524000"/>
            <a:ext cx="76504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совокупность знаний, умений и навыков, позволяющих человеку отбирать, понимать, организовывать информацию, представленную в звуко-буквенной форме, успешно использовать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общественных и личных целях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1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  <a:p>
            <a:pPr marL="82296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554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классификация видов чтения  </a:t>
            </a:r>
            <a:b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О</a:t>
            </a: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. А. </a:t>
            </a: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Долгин</a:t>
            </a: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а</a:t>
            </a: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 </a:t>
            </a: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и И. Л. </a:t>
            </a: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Колесникова</a:t>
            </a: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33800" y="2209800"/>
            <a:ext cx="99060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15000" y="2209800"/>
            <a:ext cx="99060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2667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Guided reading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чтение)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743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Communicative (fluent) reading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коммуникативное, зрелое чтение)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-180000" flipH="1">
            <a:off x="2286000" y="3354221"/>
            <a:ext cx="2895600" cy="1447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-180000" flipH="1">
            <a:off x="4648200" y="3810000"/>
            <a:ext cx="1828800" cy="1066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503663" y="3671989"/>
            <a:ext cx="2069224" cy="1662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" y="49530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выборочным извлечением информации)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4876800"/>
            <a:ext cx="205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Skimming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пониманием основного содержания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53340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for detailed comprehension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полным пониманием текста)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9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2459</TotalTime>
  <Words>414</Words>
  <Application>Microsoft Office PowerPoint</Application>
  <PresentationFormat>Экран (4:3)</PresentationFormat>
  <Paragraphs>65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</vt:lpstr>
      <vt:lpstr>Слайд 2</vt:lpstr>
      <vt:lpstr>Современная модель развития ключевых компетенций XXI века «4К»                                                                   / Д. Прюно</vt:lpstr>
      <vt:lpstr>Слайд 4</vt:lpstr>
      <vt:lpstr>Слайд 5</vt:lpstr>
      <vt:lpstr>Виды неравновесия                                                       /  Я. К. Ушакова</vt:lpstr>
      <vt:lpstr>Слайд 7</vt:lpstr>
      <vt:lpstr>Слайд 8</vt:lpstr>
      <vt:lpstr> Современная классификация видов чтения                             / О. А. Долгина и И. Л. Колесникова   </vt:lpstr>
      <vt:lpstr>   </vt:lpstr>
      <vt:lpstr> Результаты исследования  </vt:lpstr>
      <vt:lpstr>Учебно – методическое пособие  по теме исследования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n150</dc:creator>
  <cp:lastModifiedBy>User</cp:lastModifiedBy>
  <cp:revision>166</cp:revision>
  <dcterms:created xsi:type="dcterms:W3CDTF">2011-04-19T21:13:03Z</dcterms:created>
  <dcterms:modified xsi:type="dcterms:W3CDTF">2021-04-04T13:49:09Z</dcterms:modified>
</cp:coreProperties>
</file>