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5" r:id="rId3"/>
    <p:sldId id="266" r:id="rId4"/>
    <p:sldId id="280" r:id="rId5"/>
    <p:sldId id="267" r:id="rId6"/>
    <p:sldId id="268" r:id="rId7"/>
    <p:sldId id="272" r:id="rId8"/>
    <p:sldId id="283" r:id="rId9"/>
    <p:sldId id="281" r:id="rId10"/>
    <p:sldId id="269" r:id="rId11"/>
    <p:sldId id="270" r:id="rId12"/>
    <p:sldId id="271" r:id="rId13"/>
    <p:sldId id="274" r:id="rId14"/>
    <p:sldId id="275" r:id="rId15"/>
    <p:sldId id="276" r:id="rId16"/>
    <p:sldId id="277" r:id="rId17"/>
    <p:sldId id="278" r:id="rId18"/>
    <p:sldId id="279" r:id="rId19"/>
    <p:sldId id="282" r:id="rId20"/>
    <p:sldId id="284" r:id="rId21"/>
    <p:sldId id="26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6" descr="C:\Users\User\Desktop\1 создание шаблонов\9 мая\0_5b4c1_7d05c4be_XXL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 b="43010"/>
          <a:stretch>
            <a:fillRect/>
          </a:stretch>
        </p:blipFill>
        <p:spPr bwMode="auto">
          <a:xfrm>
            <a:off x="1115616" y="1052736"/>
            <a:ext cx="5688632" cy="3096344"/>
          </a:xfrm>
          <a:prstGeom prst="roundRect">
            <a:avLst/>
          </a:prstGeom>
          <a:noFill/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Picture 6" descr="C:\Users\User\Desktop\1 создание шаблонов\9 мая\0_5b462_4f149ac5_X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661248"/>
            <a:ext cx="8820472" cy="11746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5" descr="C:\Users\User\Desktop\1 создание шаблонов\9 мая\0_5b42e_2bbfad5_L.png"/>
          <p:cNvPicPr>
            <a:picLocks noChangeAspect="1" noChangeArrowheads="1"/>
          </p:cNvPicPr>
          <p:nvPr/>
        </p:nvPicPr>
        <p:blipFill>
          <a:blip r:embed="rId4" cstate="print"/>
          <a:srcRect l="84776" r="3130"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Users\User\Desktop\1 создание шаблонов\9 мая\0_5b4e4_c960b2ef_XL.png"/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6300192" y="4077072"/>
            <a:ext cx="2267744" cy="198884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9" descr="C:\Users\User\Desktop\1 создание шаблонов\9 мая\0_5b49a_83fca6cd_L.png"/>
          <p:cNvPicPr>
            <a:picLocks noChangeAspect="1" noChangeArrowheads="1"/>
          </p:cNvPicPr>
          <p:nvPr/>
        </p:nvPicPr>
        <p:blipFill>
          <a:blip r:embed="rId6" cstate="print"/>
          <a:srcRect l="8666" t="3107" r="9435" b="26990"/>
          <a:stretch>
            <a:fillRect/>
          </a:stretch>
        </p:blipFill>
        <p:spPr bwMode="auto">
          <a:xfrm>
            <a:off x="5508104" y="4365104"/>
            <a:ext cx="1411357" cy="194421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Picture 4" descr="http://img01.chitalnya.ru/upload2/691/701302415225654784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43307"/>
            <a:ext cx="2123728" cy="20175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628800"/>
            <a:ext cx="5040560" cy="1470025"/>
          </a:xfrm>
        </p:spPr>
        <p:txBody>
          <a:bodyPr>
            <a:noAutofit/>
          </a:bodyPr>
          <a:lstStyle>
            <a:lvl1pPr>
              <a:defRPr sz="660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65104"/>
            <a:ext cx="3992488" cy="12736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32F08-B4A2-47E8-843B-D12546109EF5}" type="datetimeFigureOut">
              <a:rPr lang="ru-RU"/>
              <a:pPr>
                <a:defRPr/>
              </a:pPr>
              <a:t>05.05.2017</a:t>
            </a:fld>
            <a:endParaRPr lang="ru-RU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9E411-3101-4C39-9621-AA0095E0A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2704C-FC0C-41C4-8479-E9D63E959FB1}" type="datetimeFigureOut">
              <a:rPr lang="ru-RU"/>
              <a:pPr>
                <a:defRPr/>
              </a:pPr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7A948-0C9F-48BA-AB2F-C3B25C373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99EE1-4BE0-4226-9682-96907708D00B}" type="datetimeFigureOut">
              <a:rPr lang="ru-RU"/>
              <a:pPr>
                <a:defRPr/>
              </a:pPr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BB902-A3BB-44C8-B8E2-51BBAAC55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4987C-5B8D-4F7E-8C2D-F53561FFD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60648"/>
            <a:ext cx="8424936" cy="6192688"/>
          </a:xfrm>
          <a:prstGeom prst="rect">
            <a:avLst/>
          </a:prstGeom>
          <a:solidFill>
            <a:schemeClr val="bg1">
              <a:alpha val="65000"/>
            </a:schemeClr>
          </a:solidFill>
          <a:ln w="101600" cap="rnd">
            <a:noFill/>
            <a:beve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3" descr="C:\Users\User\Desktop\1 создание шаблонов\9 мая\0_5b4e3_416ae184_XXL.png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0" y="5405226"/>
            <a:ext cx="2267744" cy="14527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3F3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66F49-37D0-4436-B626-884FD0427C6F}" type="datetimeFigureOut">
              <a:rPr lang="ru-RU"/>
              <a:pPr>
                <a:defRPr/>
              </a:pPr>
              <a:t>05.05.2017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BB8A7-CC23-49EE-85F3-67A750C19E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Picture 6" descr="C:\Users\User\Desktop\1 создание шаблонов\9 мая\0_5b462_4f149ac5_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661248"/>
            <a:ext cx="8820472" cy="11746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5" descr="C:\Users\User\Desktop\1 создание шаблонов\9 мая\0_5b42e_2bbfad5_L.png"/>
          <p:cNvPicPr>
            <a:picLocks noChangeAspect="1" noChangeArrowheads="1"/>
          </p:cNvPicPr>
          <p:nvPr/>
        </p:nvPicPr>
        <p:blipFill>
          <a:blip r:embed="rId3" cstate="print"/>
          <a:srcRect l="84776" r="3130"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://img01.chitalnya.ru/upload2/691/70130241522565478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3861048"/>
            <a:ext cx="2123728" cy="20175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6" descr="http://1.bp.blogspot.com/-blhBrehpzng/URpItTTT8AI/AAAAAAAAEos/xogFcCT7mXQ/s320/0_4a1d2_bc400bc5_L.png"/>
          <p:cNvPicPr>
            <a:picLocks noChangeAspect="1" noChangeArrowheads="1"/>
          </p:cNvPicPr>
          <p:nvPr/>
        </p:nvPicPr>
        <p:blipFill>
          <a:blip r:embed="rId5" cstate="print"/>
          <a:srcRect l="7413" t="17969" r="5495" b="13750"/>
          <a:stretch>
            <a:fillRect/>
          </a:stretch>
        </p:blipFill>
        <p:spPr bwMode="auto">
          <a:xfrm>
            <a:off x="5940425" y="5229225"/>
            <a:ext cx="33845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772400" cy="1362075"/>
          </a:xfrm>
        </p:spPr>
        <p:txBody>
          <a:bodyPr anchor="t"/>
          <a:lstStyle>
            <a:lvl1pPr algn="l">
              <a:defRPr sz="4800" b="1" cap="all">
                <a:solidFill>
                  <a:srgbClr val="FFFF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420888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81409-F9F1-40F0-A5E5-A132F1108505}" type="datetimeFigureOut">
              <a:rPr lang="ru-RU"/>
              <a:pPr>
                <a:defRPr/>
              </a:pPr>
              <a:t>05.05.2017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00387-8DC5-4AD5-B679-BDE7050AF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395536" y="260648"/>
            <a:ext cx="8424936" cy="6192688"/>
          </a:xfrm>
          <a:prstGeom prst="rect">
            <a:avLst/>
          </a:prstGeom>
          <a:solidFill>
            <a:schemeClr val="bg1">
              <a:alpha val="65000"/>
            </a:schemeClr>
          </a:solidFill>
          <a:ln w="101600" cap="rnd">
            <a:noFill/>
            <a:beve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Picture 3" descr="C:\Users\User\Desktop\1 создание шаблонов\9 мая\0_5b4e3_416ae184_XXL.png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0" y="5405226"/>
            <a:ext cx="2267744" cy="14527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Прямоугольник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D90EF-85A7-4775-B18C-77E8246BA5A0}" type="datetimeFigureOut">
              <a:rPr lang="ru-RU"/>
              <a:pPr>
                <a:defRPr/>
              </a:pPr>
              <a:t>05.05.2017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0A002-C497-4F5A-A6BD-5282A48B5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E567F-64CB-43D7-870D-91CA2AE7B1BB}" type="datetimeFigureOut">
              <a:rPr lang="ru-RU"/>
              <a:pPr>
                <a:defRPr/>
              </a:pPr>
              <a:t>05.05.2017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4FA9E-F2D2-41FB-943E-B87DBB8DB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Picture 6" descr="C:\Users\User\Desktop\1 создание шаблонов\9 мая\0_5b462_4f149ac5_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661248"/>
            <a:ext cx="8820472" cy="11746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5" descr="C:\Users\User\Desktop\1 создание шаблонов\9 мая\0_5b42e_2bbfad5_L.png"/>
          <p:cNvPicPr>
            <a:picLocks noChangeAspect="1" noChangeArrowheads="1"/>
          </p:cNvPicPr>
          <p:nvPr/>
        </p:nvPicPr>
        <p:blipFill>
          <a:blip r:embed="rId3" cstate="print"/>
          <a:srcRect l="84776" r="3130"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://img01.chitalnya.ru/upload2/691/70130241522565478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3861048"/>
            <a:ext cx="2123728" cy="20175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6" descr="http://1.bp.blogspot.com/-blhBrehpzng/URpItTTT8AI/AAAAAAAAEos/xogFcCT7mXQ/s320/0_4a1d2_bc400bc5_L.png"/>
          <p:cNvPicPr>
            <a:picLocks noChangeAspect="1" noChangeArrowheads="1"/>
          </p:cNvPicPr>
          <p:nvPr/>
        </p:nvPicPr>
        <p:blipFill>
          <a:blip r:embed="rId5" cstate="print"/>
          <a:srcRect l="7413" t="17969" r="5495" b="13750"/>
          <a:stretch>
            <a:fillRect/>
          </a:stretch>
        </p:blipFill>
        <p:spPr bwMode="auto">
          <a:xfrm>
            <a:off x="5940425" y="5229225"/>
            <a:ext cx="33845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369DF-B55A-43C4-8587-F7352C0C2413}" type="datetimeFigureOut">
              <a:rPr lang="ru-RU"/>
              <a:pPr>
                <a:defRPr/>
              </a:pPr>
              <a:t>05.05.2017</a:t>
            </a:fld>
            <a:endParaRPr lang="ru-RU"/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B70AD-2AF2-4E5B-AA38-9062D6E06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Picture 6" descr="C:\Users\User\Desktop\1 создание шаблонов\9 мая\0_5b462_4f149ac5_X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661248"/>
            <a:ext cx="8820472" cy="117462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4" name="Picture 5" descr="C:\Users\User\Desktop\1 создание шаблонов\9 мая\0_5b42e_2bbfad5_L.png"/>
          <p:cNvPicPr>
            <a:picLocks noChangeAspect="1" noChangeArrowheads="1"/>
          </p:cNvPicPr>
          <p:nvPr/>
        </p:nvPicPr>
        <p:blipFill>
          <a:blip r:embed="rId3" cstate="print"/>
          <a:srcRect l="84776" r="3130"/>
          <a:stretch>
            <a:fillRect/>
          </a:stretch>
        </p:blipFill>
        <p:spPr bwMode="auto">
          <a:xfrm>
            <a:off x="0" y="0"/>
            <a:ext cx="468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img01.chitalnya.ru/upload2/691/70130241522565478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85184"/>
            <a:ext cx="1593143" cy="151348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6" descr="http://1.bp.blogspot.com/-blhBrehpzng/URpItTTT8AI/AAAAAAAAEos/xogFcCT7mXQ/s320/0_4a1d2_bc400bc5_L.png"/>
          <p:cNvPicPr>
            <a:picLocks noChangeAspect="1" noChangeArrowheads="1"/>
          </p:cNvPicPr>
          <p:nvPr/>
        </p:nvPicPr>
        <p:blipFill>
          <a:blip r:embed="rId5" cstate="print"/>
          <a:srcRect l="7413" t="17969" r="5495" b="13750"/>
          <a:stretch>
            <a:fillRect/>
          </a:stretch>
        </p:blipFill>
        <p:spPr bwMode="auto">
          <a:xfrm rot="21134325">
            <a:off x="6051550" y="5437188"/>
            <a:ext cx="3024188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0171B-1829-459A-86F4-18F280A88D71}" type="datetimeFigureOut">
              <a:rPr lang="ru-RU"/>
              <a:pPr>
                <a:defRPr/>
              </a:pPr>
              <a:t>05.05.2017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27C36-57A2-46E7-80DA-99D9ED91C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7CBA4-BBAB-4D2B-9CC0-2FD54B6E5412}" type="datetimeFigureOut">
              <a:rPr lang="ru-RU"/>
              <a:pPr>
                <a:defRPr/>
              </a:pPr>
              <a:t>05.05.2017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46516-C93B-4E69-B269-C597B63CC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4E9E2-A02C-45C4-9231-69FF3303D4E8}" type="datetimeFigureOut">
              <a:rPr lang="ru-RU"/>
              <a:pPr>
                <a:defRPr/>
              </a:pPr>
              <a:t>05.05.2017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7FFE2-D7D7-46EB-8C3E-593CF4D0D5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0ECC74F-1FD5-479A-B296-BE392E250894}" type="datetimeFigureOut">
              <a:rPr lang="ru-RU"/>
              <a:pPr>
                <a:defRPr/>
              </a:pPr>
              <a:t>05.05.2017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FC60BD-592C-4155-9DFA-922108DC6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43" r:id="rId5"/>
    <p:sldLayoutId id="2147483752" r:id="rId6"/>
    <p:sldLayoutId id="2147483753" r:id="rId7"/>
    <p:sldLayoutId id="2147483744" r:id="rId8"/>
    <p:sldLayoutId id="2147483745" r:id="rId9"/>
    <p:sldLayoutId id="2147483746" r:id="rId10"/>
    <p:sldLayoutId id="2147483747" r:id="rId11"/>
    <p:sldLayoutId id="2147483754" r:id="rId12"/>
  </p:sldLayoutIdLst>
  <p:transition spd="slow" advClick="0" advTm="10000">
    <p:strip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b="1" kern="1200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 b="1">
          <a:solidFill>
            <a:srgbClr val="FF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rgbClr val="FF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rgbClr val="FF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rgbClr val="FF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rgbClr val="FF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48;&#1089;&#1090;&#1086;&#1088;&#1080;&#1103;%20&#1086;&#1076;&#1085;&#1086;&#1075;&#1086;%20&#1101;&#1082;&#1089;&#1087;&#1086;&#1085;&#1072;&#1090;&#1072;\&#1080;&#1089;&#1090;&#1086;&#1088;&#1080;&#1103;%20&#1086;&#1076;&#1085;&#1086;&#1075;&#1086;%20&#1101;&#1082;&#1089;&#1087;&#1086;&#1085;&#1072;&#1090;&#1072;\Vladimir_Poplinskij_-_FRONTOVYE_PISMA_(iPlayer.fm)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en-team.ucoz.ru/_nw/0/73503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g-fotki.yandex.ru/get/3209/vale-vasilenko.6/0_22b08_ffecb855_X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hyperlink" Target="http://sblp2009.narod.ru/gg/lp/pnaf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ctrTitle" idx="4294967295"/>
          </p:nvPr>
        </p:nvSpPr>
        <p:spPr bwMode="auto">
          <a:xfrm>
            <a:off x="1042988" y="1844675"/>
            <a:ext cx="5614987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effectLst/>
                <a:latin typeface="Monotype Corsiva" pitchFamily="66" charset="0"/>
              </a:rPr>
              <a:t>Письма с фронта. </a:t>
            </a:r>
            <a:br>
              <a:rPr lang="ru-RU" dirty="0" smtClean="0">
                <a:effectLst/>
                <a:latin typeface="Monotype Corsiva" pitchFamily="66" charset="0"/>
              </a:rPr>
            </a:br>
            <a:r>
              <a:rPr lang="ru-RU" dirty="0" smtClean="0">
                <a:effectLst/>
                <a:latin typeface="Monotype Corsiva" pitchFamily="66" charset="0"/>
              </a:rPr>
              <a:t>Живые свидетели войны.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subTitle" idx="4294967295"/>
          </p:nvPr>
        </p:nvSpPr>
        <p:spPr>
          <a:xfrm>
            <a:off x="1447800" y="4267200"/>
            <a:ext cx="6400800" cy="2057400"/>
          </a:xfrm>
        </p:spPr>
        <p:txBody>
          <a:bodyPr/>
          <a:lstStyle/>
          <a:p>
            <a:pPr marL="0" indent="0" algn="r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1800" smtClean="0">
                <a:solidFill>
                  <a:schemeClr val="bg1"/>
                </a:solidFill>
              </a:rPr>
              <a:t>Автор:</a:t>
            </a:r>
          </a:p>
          <a:p>
            <a:pPr marL="0" indent="0" algn="r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1800" smtClean="0">
                <a:solidFill>
                  <a:schemeClr val="bg1"/>
                </a:solidFill>
              </a:rPr>
              <a:t>Комиссарова Ирина Леонидовна</a:t>
            </a:r>
          </a:p>
          <a:p>
            <a:pPr marL="0" indent="0" algn="r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1800" smtClean="0">
                <a:solidFill>
                  <a:schemeClr val="bg1"/>
                </a:solidFill>
              </a:rPr>
              <a:t>руководитель школьного музея</a:t>
            </a:r>
          </a:p>
          <a:p>
            <a:pPr marL="0" indent="0" algn="r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1800" smtClean="0">
                <a:solidFill>
                  <a:schemeClr val="bg1"/>
                </a:solidFill>
              </a:rPr>
              <a:t>«История посёлка Тихменево»</a:t>
            </a:r>
          </a:p>
          <a:p>
            <a:pPr marL="0" indent="0" algn="r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1800" smtClean="0">
                <a:solidFill>
                  <a:schemeClr val="bg1"/>
                </a:solidFill>
              </a:rPr>
              <a:t>МОУ Тихменевской СОШ</a:t>
            </a:r>
          </a:p>
          <a:p>
            <a:pPr marL="0" indent="0" algn="r" eaLnBrk="1" hangingPunct="1">
              <a:lnSpc>
                <a:spcPct val="80000"/>
              </a:lnSpc>
              <a:buFont typeface="Arial" pitchFamily="34" charset="0"/>
              <a:buNone/>
            </a:pPr>
            <a:endParaRPr lang="ru-RU" sz="1800" smtClean="0">
              <a:solidFill>
                <a:schemeClr val="bg1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1800" smtClean="0">
                <a:solidFill>
                  <a:schemeClr val="bg1"/>
                </a:solidFill>
              </a:rPr>
              <a:t>2017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28625" y="571500"/>
            <a:ext cx="777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</a:rPr>
              <a:t>Муниципальный смотр-конкурс «История одного экспоната»</a:t>
            </a:r>
          </a:p>
        </p:txBody>
      </p:sp>
      <p:pic>
        <p:nvPicPr>
          <p:cNvPr id="9224" name="Vladimir_Poplinskij_-_FRONTOVYE_PISMA_(iPlayer.fm)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250" y="56610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/>
              <a:t>Виды фронтовых почтовых писем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059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</a:t>
            </a:r>
            <a:r>
              <a:rPr lang="ru-RU" sz="1800" smtClean="0"/>
              <a:t>Какие они разные — солдатские треугольники, почтовая карточка с изображением плаката, призывающего к разгрому врага, воинский конверт с иллюстрацией на тему фронтовой жизни.</a:t>
            </a:r>
          </a:p>
          <a:p>
            <a:pPr eaLnBrk="1" hangingPunct="1">
              <a:buFontTx/>
              <a:buNone/>
            </a:pPr>
            <a:r>
              <a:rPr lang="ru-RU" sz="1800" smtClean="0"/>
              <a:t>       Готовое к отправке письмо не заклеивалось — его всё равно должна была прочитать цензура; почтовая марка была не нужна, адрес писался на наружной стороне листа.</a:t>
            </a:r>
          </a:p>
          <a:p>
            <a:pPr eaLnBrk="1" hangingPunct="1">
              <a:buFontTx/>
              <a:buNone/>
            </a:pPr>
            <a:r>
              <a:rPr lang="ru-RU" sz="1800" smtClean="0"/>
              <a:t>       Письма в треугольниках, писались солдатами,  а старшие по званию,  могли позволить себе  писать не в треугольниках, а конвертах.</a:t>
            </a:r>
          </a:p>
        </p:txBody>
      </p:sp>
      <p:pic>
        <p:nvPicPr>
          <p:cNvPr id="18436" name="Picture 3" descr="http://www.moe-online.ru/image/news/219423_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136525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AutoShape 5" descr="https://prv0.lori-images.net/pisma-voennyh-let-0000544772-preview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8438" name="Picture 7" descr="http://6school-kaluga.ucoz.ru/_nw/1/388221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4000500"/>
            <a:ext cx="2928938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>Полевая почта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285875"/>
            <a:ext cx="8229600" cy="19288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      </a:t>
            </a:r>
            <a:r>
              <a:rPr lang="ru-RU" sz="1800" smtClean="0"/>
              <a:t>Полевая почта — вид почтового обслуживания в войсковых частях в   мирное время, организованного вместо почтовой связи через обычные государственные почтовые ведомства.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       Разновидностью полевой почты является военно-полевая почта — почтовая связь, устанавливаемая в действующей армии в условиях ведения военных действий.</a:t>
            </a:r>
            <a:r>
              <a:rPr lang="ru-RU" sz="2000" smtClean="0"/>
              <a:t> </a:t>
            </a:r>
          </a:p>
        </p:txBody>
      </p:sp>
      <p:pic>
        <p:nvPicPr>
          <p:cNvPr id="19460" name="Picture 2" descr="C:\Documents and Settings\User\Рабочий стол\История одного экспоната\История одного экспоната\письма с фронта 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500438"/>
            <a:ext cx="332581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C:\Documents and Settings\User\Рабочий стол\История одного экспоната\История одного экспоната\письма с фронта 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88" y="3500438"/>
            <a:ext cx="2976562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/>
              <a:t>Военная </a:t>
            </a:r>
            <a:r>
              <a:rPr lang="ru-RU" sz="4000" dirty="0" err="1"/>
              <a:t>ценцура</a:t>
            </a:r>
            <a:endParaRPr lang="ru-RU" sz="40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214438"/>
            <a:ext cx="82296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    </a:t>
            </a:r>
            <a:r>
              <a:rPr lang="ru-RU" sz="1800" smtClean="0"/>
              <a:t>Военная цензура — одна из форм контроля со стороны военных и других государственных органов открытых видов информации, а иногда и частной переписки.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/>
              <a:t>     Военная цензура контролирует: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гражданские коммуникации в местах,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1800" smtClean="0"/>
              <a:t>       управляемых военными властями;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материалы СМИ, касающиеся вооруженных сил;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почту из армии и с военных объектов,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1800" smtClean="0"/>
              <a:t>       а также в армию и на военные объекты.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ru-RU" sz="1800" smtClean="0"/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1800" smtClean="0"/>
              <a:t>      На оборотной стороне писем Михаила Никитича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ru-RU" sz="1800" smtClean="0"/>
              <a:t>      имеется печать «Проверено военной цензурой»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endParaRPr lang="ru-RU" sz="2000" smtClean="0"/>
          </a:p>
        </p:txBody>
      </p:sp>
      <p:pic>
        <p:nvPicPr>
          <p:cNvPr id="20484" name="Picture 2" descr="C:\Documents and Settings\User\Рабочий стол\История одного экспоната\документы\оборотная сторон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2214563"/>
            <a:ext cx="2428875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3" descr="C:\Documents and Settings\User\Рабочий стол\История одного экспоната\документы\оборотная сторона 1.jpg"/>
          <p:cNvPicPr>
            <a:picLocks noChangeAspect="1" noChangeArrowheads="1"/>
          </p:cNvPicPr>
          <p:nvPr/>
        </p:nvPicPr>
        <p:blipFill>
          <a:blip r:embed="rId3" cstate="print"/>
          <a:srcRect t="8295"/>
          <a:stretch>
            <a:fillRect/>
          </a:stretch>
        </p:blipFill>
        <p:spPr bwMode="auto">
          <a:xfrm>
            <a:off x="6072188" y="4214813"/>
            <a:ext cx="2357437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/>
              <a:t>Боевой путь </a:t>
            </a:r>
            <a:r>
              <a:rPr lang="ru-RU" sz="4000" dirty="0" smtClean="0"/>
              <a:t>Павлова М.Н. в </a:t>
            </a:r>
            <a:r>
              <a:rPr lang="ru-RU" sz="4000" dirty="0"/>
              <a:t>составе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234 </a:t>
            </a:r>
            <a:r>
              <a:rPr lang="ru-RU" sz="4000" dirty="0"/>
              <a:t>Ярославской </a:t>
            </a:r>
            <a:r>
              <a:rPr lang="ru-RU" sz="4000" dirty="0" smtClean="0"/>
              <a:t>стрелковой </a:t>
            </a:r>
            <a:r>
              <a:rPr lang="ru-RU" sz="4000" dirty="0"/>
              <a:t>дивизии</a:t>
            </a:r>
          </a:p>
        </p:txBody>
      </p:sp>
      <p:pic>
        <p:nvPicPr>
          <p:cNvPr id="21507" name="Picture 2" descr="http://www.pobeda1945.su/upld/photoes/frontoviki/b55f836d13d9693ca0eaa93e06e0e737"/>
          <p:cNvPicPr>
            <a:picLocks noChangeAspect="1" noChangeArrowheads="1"/>
          </p:cNvPicPr>
          <p:nvPr/>
        </p:nvPicPr>
        <p:blipFill>
          <a:blip r:embed="rId2" cstate="print"/>
          <a:srcRect l="36264" t="42104" b="9554"/>
          <a:stretch>
            <a:fillRect/>
          </a:stretch>
        </p:blipFill>
        <p:spPr bwMode="auto">
          <a:xfrm>
            <a:off x="1000125" y="1714500"/>
            <a:ext cx="72167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3929063" y="5857875"/>
            <a:ext cx="428625" cy="3571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714625" y="3571875"/>
            <a:ext cx="428625" cy="3571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2071688" y="5857875"/>
            <a:ext cx="63579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                                     Обозначено место гибели</a:t>
            </a:r>
          </a:p>
        </p:txBody>
      </p:sp>
    </p:spTree>
  </p:cSld>
  <p:clrMapOvr>
    <a:masterClrMapping/>
  </p:clrMapOvr>
  <p:transition spd="slow" advClick="0" advTm="10000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Но были и другие письма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00" y="1844675"/>
            <a:ext cx="5462588" cy="3095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    </a:t>
            </a:r>
            <a:r>
              <a:rPr lang="ru-RU" sz="1800" smtClean="0"/>
              <a:t>Похоронка — документ, краткая разговорная форма определения официального извещения о гибели военнослужащего, присланного из войсковой армейской части.</a:t>
            </a:r>
          </a:p>
          <a:p>
            <a:pPr eaLnBrk="1" hangingPunct="1">
              <a:buFontTx/>
              <a:buNone/>
            </a:pPr>
            <a:r>
              <a:rPr lang="ru-RU" sz="1800" smtClean="0"/>
              <a:t>      </a:t>
            </a:r>
          </a:p>
          <a:p>
            <a:pPr eaLnBrk="1" hangingPunct="1">
              <a:buFontTx/>
              <a:buNone/>
            </a:pPr>
            <a:r>
              <a:rPr lang="ru-RU" sz="1800" smtClean="0"/>
              <a:t>       Наибольшее распространение получило в годы массовой гибели советских военнослужащих частей Советской Армии в годы Великой Отечественной войны 1941—1945. </a:t>
            </a:r>
          </a:p>
          <a:p>
            <a:pPr eaLnBrk="1" hangingPunct="1">
              <a:buFontTx/>
              <a:buNone/>
            </a:pPr>
            <a:r>
              <a:rPr lang="ru-RU" sz="1800" smtClean="0"/>
              <a:t>      </a:t>
            </a:r>
          </a:p>
        </p:txBody>
      </p:sp>
      <p:pic>
        <p:nvPicPr>
          <p:cNvPr id="22532" name="Picture 1" descr="C:\Documents and Settings\User\Рабочий стол\История одного экспоната\История одного экспоната\письма с фронт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916113"/>
            <a:ext cx="26146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>Письмо о гибели Павлова М.Н.</a:t>
            </a:r>
          </a:p>
        </p:txBody>
      </p:sp>
      <p:pic>
        <p:nvPicPr>
          <p:cNvPr id="23555" name="Picture 2" descr="C:\Documents and Settings\User\Рабочий стол\История одного экспоната\документы\ответ на запрос.jpg"/>
          <p:cNvPicPr>
            <a:picLocks noChangeAspect="1" noChangeArrowheads="1"/>
          </p:cNvPicPr>
          <p:nvPr/>
        </p:nvPicPr>
        <p:blipFill>
          <a:blip r:embed="rId2" cstate="print"/>
          <a:srcRect t="4449" b="11887"/>
          <a:stretch>
            <a:fillRect/>
          </a:stretch>
        </p:blipFill>
        <p:spPr bwMode="auto">
          <a:xfrm>
            <a:off x="4643438" y="1357313"/>
            <a:ext cx="3687762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7" descr="Картинки по запросу фронтовые письма картин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276475"/>
            <a:ext cx="388778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/>
          <a:lstStyle/>
          <a:p>
            <a:pPr eaLnBrk="1" hangingPunct="1">
              <a:defRPr/>
            </a:pPr>
            <a:r>
              <a:rPr lang="ru-RU"/>
              <a:t>Братское захоронение</a:t>
            </a:r>
          </a:p>
        </p:txBody>
      </p:sp>
      <p:graphicFrame>
        <p:nvGraphicFramePr>
          <p:cNvPr id="19745" name="Group 28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06280"/>
        </p:xfrm>
        <a:graphic>
          <a:graphicData uri="http://schemas.openxmlformats.org/drawingml/2006/table">
            <a:tbl>
              <a:tblPr/>
              <a:tblGrid>
                <a:gridCol w="2871788"/>
                <a:gridCol w="5357812"/>
              </a:tblGrid>
              <a:tr h="400040"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Batang" charset="-127"/>
                          <a:cs typeface="Times New Roman" pitchFamily="18" charset="0"/>
                        </a:rPr>
                        <a:t>Информация из списков захоронения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Batang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Batang" charset="-127"/>
                          <a:cs typeface="Times New Roman" pitchFamily="18" charset="0"/>
                        </a:rPr>
                        <a:t>Фамилия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Batang" charset="-127"/>
                          <a:cs typeface="Times New Roman" pitchFamily="18" charset="0"/>
                        </a:rPr>
                        <a:t>Павлов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Batang" charset="-127"/>
                          <a:cs typeface="Times New Roman" pitchFamily="18" charset="0"/>
                        </a:rPr>
                        <a:t>Имя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Batang" charset="-127"/>
                          <a:cs typeface="Times New Roman" pitchFamily="18" charset="0"/>
                        </a:rPr>
                        <a:t>Михаил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Batang" charset="-127"/>
                          <a:cs typeface="Times New Roman" pitchFamily="18" charset="0"/>
                        </a:rPr>
                        <a:t>Отчество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Batang" charset="-127"/>
                          <a:cs typeface="Times New Roman" pitchFamily="18" charset="0"/>
                        </a:rPr>
                        <a:t>Никитич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Batang" charset="-127"/>
                          <a:cs typeface="Times New Roman" pitchFamily="18" charset="0"/>
                        </a:rPr>
                        <a:t>Дата рождения/Возраст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Batang" charset="-127"/>
                          <a:cs typeface="Times New Roman" pitchFamily="18" charset="0"/>
                        </a:rPr>
                        <a:t>__.__.1911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Batang" charset="-127"/>
                          <a:cs typeface="Times New Roman" pitchFamily="18" charset="0"/>
                        </a:rPr>
                        <a:t>Воинское звание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Batang" charset="-127"/>
                          <a:cs typeface="Times New Roman" pitchFamily="18" charset="0"/>
                        </a:rPr>
                        <a:t>мл. сержант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Batang" charset="-127"/>
                          <a:cs typeface="Times New Roman" pitchFamily="18" charset="0"/>
                        </a:rPr>
                        <a:t>Дата смерти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Batang" charset="-127"/>
                          <a:cs typeface="Times New Roman" pitchFamily="18" charset="0"/>
                        </a:rPr>
                        <a:t>02.04.1942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Batang" charset="-127"/>
                          <a:cs typeface="Times New Roman" pitchFamily="18" charset="0"/>
                        </a:rPr>
                        <a:t>Страна захоронения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Batang" charset="-127"/>
                          <a:cs typeface="Times New Roman" pitchFamily="18" charset="0"/>
                        </a:rPr>
                        <a:t>Россия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Batang" charset="-127"/>
                          <a:cs typeface="Times New Roman" pitchFamily="18" charset="0"/>
                        </a:rPr>
                        <a:t>Регион захоронения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Batang" charset="-127"/>
                          <a:cs typeface="Times New Roman" pitchFamily="18" charset="0"/>
                        </a:rPr>
                        <a:t>Смоленская обл.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Batang" charset="-127"/>
                          <a:cs typeface="Times New Roman" pitchFamily="18" charset="0"/>
                        </a:rPr>
                        <a:t>Место захоронения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Batang" charset="-127"/>
                          <a:cs typeface="Times New Roman" pitchFamily="18" charset="0"/>
                        </a:rPr>
                        <a:t>Духовщинский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Batang" charset="-127"/>
                          <a:cs typeface="Times New Roman" pitchFamily="18" charset="0"/>
                        </a:rPr>
                        <a:t> р-н,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Batang" charset="-127"/>
                          <a:cs typeface="Times New Roman" pitchFamily="18" charset="0"/>
                        </a:rPr>
                        <a:t>Воронцовский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Batang" charset="-127"/>
                          <a:cs typeface="Times New Roman" pitchFamily="18" charset="0"/>
                        </a:rPr>
                        <a:t> с/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Batang" charset="-127"/>
                          <a:cs typeface="Times New Roman" pitchFamily="18" charset="0"/>
                        </a:rPr>
                        <a:t>с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Batang" charset="-127"/>
                          <a:cs typeface="Times New Roman" pitchFamily="18" charset="0"/>
                        </a:rPr>
                        <a:t>,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Batang" charset="-127"/>
                          <a:cs typeface="Times New Roman" pitchFamily="18" charset="0"/>
                        </a:rPr>
                        <a:t>д. Воронцово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5575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Batang" charset="-127"/>
                          <a:cs typeface="Times New Roman" pitchFamily="18" charset="0"/>
                        </a:rPr>
                        <a:t>Могила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Batang" charset="-127"/>
                          <a:cs typeface="Times New Roman" pitchFamily="18" charset="0"/>
                        </a:rPr>
                        <a:t>Братская могила № 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Click="0" advTm="10000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>Братское захоронение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25" y="2357438"/>
            <a:ext cx="4391025" cy="1543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ko-KR" sz="2400" smtClean="0"/>
              <a:t>     </a:t>
            </a:r>
            <a:r>
              <a:rPr lang="ru-RU" altLang="ko-KR" sz="1800" smtClean="0"/>
              <a:t>БРАТСКАЯ МОГИЛА №6 расположена в центре деревни Воронцово Духовщинского района Смоленской области, в 58 км. от  г. Духовщина.</a:t>
            </a:r>
            <a:r>
              <a:rPr lang="ru-RU" altLang="ko-KR" sz="2400" smtClean="0"/>
              <a:t> </a:t>
            </a:r>
            <a:endParaRPr lang="ru-RU" sz="2400" smtClean="0"/>
          </a:p>
        </p:txBody>
      </p:sp>
      <p:pic>
        <p:nvPicPr>
          <p:cNvPr id="25604" name="Picture 4" descr="памятник 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1357313"/>
            <a:ext cx="34861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strip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fullimage"/>
          <p:cNvPicPr>
            <a:picLocks noChangeAspect="1" noChangeArrowheads="1"/>
          </p:cNvPicPr>
          <p:nvPr/>
        </p:nvPicPr>
        <p:blipFill>
          <a:blip r:embed="rId2" cstate="print"/>
          <a:srcRect b="38559"/>
          <a:stretch>
            <a:fillRect/>
          </a:stretch>
        </p:blipFill>
        <p:spPr bwMode="auto">
          <a:xfrm>
            <a:off x="785813" y="1357313"/>
            <a:ext cx="758348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/>
              <a:t>Братское захоронение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57250" y="3857625"/>
            <a:ext cx="5072063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10000">
    <p:strip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 descr="C:\Documents and Settings\User\Рабочий стол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642938"/>
            <a:ext cx="7572375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>Цель и задачи работы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b="1" u="sng" smtClean="0"/>
              <a:t>Цель работы: </a:t>
            </a:r>
            <a:endParaRPr lang="ru-RU" sz="180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1800" smtClean="0"/>
              <a:t>сохранение информации о письмах с фронта.</a:t>
            </a:r>
            <a:endParaRPr lang="ru-RU" sz="1800" b="1" u="sng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b="1" u="sng" smtClean="0"/>
              <a:t>Задачи работы: </a:t>
            </a:r>
            <a:endParaRPr lang="ru-RU" sz="180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1800" smtClean="0"/>
              <a:t>проанализировать информацию фронтовых писем Павлова М.Н. ;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1800" smtClean="0"/>
              <a:t>познакомиться с видами почтовых фронтовых писем;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1800" smtClean="0"/>
              <a:t>узнать информацию  о полевой почте — виде почтового обслуживания в войсковых частях;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1800" smtClean="0"/>
              <a:t>узнать об одной из форм контроля со стороны военных и других государственных органов - военной цензуре.</a:t>
            </a:r>
            <a:endParaRPr lang="ru-RU" sz="1800" b="1" u="sng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b="1" u="sng" smtClean="0"/>
              <a:t>Ожидаемые результаты; </a:t>
            </a:r>
            <a:endParaRPr lang="ru-RU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-    фронтовые письма, как источник информации о жизни военослужащих в годы Великой Отечественной войны;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-    документальные сведенья военной эпохи из фронтовых писем;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smtClean="0"/>
              <a:t>-    сохранение и трансляция истории последующим поколениям</a:t>
            </a:r>
            <a:r>
              <a:rPr lang="ru-RU" sz="2400" smtClean="0"/>
              <a:t>. </a:t>
            </a:r>
          </a:p>
        </p:txBody>
      </p:sp>
    </p:spTree>
  </p:cSld>
  <p:clrMapOvr>
    <a:masterClrMapping/>
  </p:clrMapOvr>
  <p:transition spd="slow" advClick="0" advTm="10000">
    <p:strip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dirty="0" smtClean="0"/>
              <a:t>Заключение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ru-RU" sz="1800" smtClean="0"/>
              <a:t>       В ходе работы: </a:t>
            </a:r>
            <a:endParaRPr lang="en-US" sz="180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1800" smtClean="0"/>
              <a:t>проанализировали информацию из фронтовых писем Павлова М.Н. ;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1800" smtClean="0"/>
              <a:t>познакомились с разными видами почтовых фронтовых писем;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ru-RU" sz="1800" smtClean="0"/>
              <a:t>узнали информацию  о полевой почте — виде почтового обслуживания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ru-RU" sz="1800" smtClean="0"/>
              <a:t>       в войсковых частях; об одной из форм контроля со стороны военных и других 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ru-RU" sz="1800" smtClean="0"/>
              <a:t>       государственных органов - военной цензуре.</a:t>
            </a:r>
          </a:p>
        </p:txBody>
      </p:sp>
    </p:spTree>
  </p:cSld>
  <p:clrMapOvr>
    <a:masterClrMapping/>
  </p:clrMapOvr>
  <p:transition spd="slow" advClick="0" advTm="10000">
    <p:strip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Список использованных источников</a:t>
            </a:r>
            <a:endParaRPr lang="ru-RU" sz="4000" dirty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5113337"/>
          </a:xfrm>
        </p:spPr>
        <p:txBody>
          <a:bodyPr/>
          <a:lstStyle/>
          <a:p>
            <a:pPr marL="609600" indent="-609600" eaLnBrk="1" hangingPunct="1"/>
            <a:endParaRPr lang="ru-RU" sz="2000" smtClean="0"/>
          </a:p>
          <a:p>
            <a:pPr marL="609600" indent="-609600" eaLnBrk="1" hangingPunct="1">
              <a:buFont typeface="Arial" pitchFamily="34" charset="0"/>
              <a:buAutoNum type="arabicPeriod"/>
            </a:pPr>
            <a:r>
              <a:rPr lang="ru-RU" sz="2000" smtClean="0"/>
              <a:t>Материалы школьного музея «История посёлка Тихменево»</a:t>
            </a:r>
          </a:p>
          <a:p>
            <a:pPr marL="609600" indent="-609600" eaLnBrk="1" hangingPunct="1">
              <a:buFont typeface="Arial" pitchFamily="34" charset="0"/>
              <a:buAutoNum type="arabicPeriod"/>
            </a:pPr>
            <a:r>
              <a:rPr lang="en-US" sz="2000" smtClean="0"/>
              <a:t>pamyat-naroda.ru</a:t>
            </a:r>
            <a:endParaRPr lang="ru-RU" sz="2000" smtClean="0"/>
          </a:p>
          <a:p>
            <a:pPr marL="609600" indent="-609600" eaLnBrk="1" hangingPunct="1">
              <a:buFont typeface="Arial" pitchFamily="34" charset="0"/>
              <a:buAutoNum type="arabicPeriod"/>
            </a:pPr>
            <a:r>
              <a:rPr lang="en-US" sz="2000" smtClean="0"/>
              <a:t>obd-memorial.ru</a:t>
            </a:r>
            <a:endParaRPr lang="ru-RU" sz="2000" smtClean="0"/>
          </a:p>
          <a:p>
            <a:pPr marL="609600" indent="-609600" eaLnBrk="1" hangingPunct="1">
              <a:buFont typeface="Arial" pitchFamily="34" charset="0"/>
              <a:buAutoNum type="arabicPeriod"/>
            </a:pPr>
            <a:r>
              <a:rPr lang="ru-RU" sz="2000" smtClean="0"/>
              <a:t>Владимир Поплинский. ФРОНТОВЫЕ ПИСЬМА</a:t>
            </a:r>
          </a:p>
          <a:p>
            <a:pPr marL="609600" indent="-609600" eaLnBrk="1" hangingPunct="1">
              <a:buFont typeface="Arial" pitchFamily="34" charset="0"/>
              <a:buAutoNum type="arabicPeriod"/>
            </a:pPr>
            <a:endParaRPr lang="ru-RU" sz="2000" smtClean="0"/>
          </a:p>
        </p:txBody>
      </p:sp>
      <p:pic>
        <p:nvPicPr>
          <p:cNvPr id="29700" name="i-main-pic" descr="Картинка 80 из 56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3213100"/>
            <a:ext cx="4214812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>Объект и методы исследования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1800" b="1" u="sng" smtClean="0"/>
              <a:t>Объект исследования:</a:t>
            </a:r>
            <a:endParaRPr lang="ru-RU" sz="1800" smtClean="0"/>
          </a:p>
          <a:p>
            <a:pPr eaLnBrk="1" hangingPunct="1">
              <a:buFontTx/>
              <a:buNone/>
            </a:pPr>
            <a:r>
              <a:rPr lang="ru-RU" sz="1800" smtClean="0"/>
              <a:t>оригиналы фронтовых писем семьи Павловых.</a:t>
            </a:r>
          </a:p>
          <a:p>
            <a:pPr eaLnBrk="1" hangingPunct="1">
              <a:buFontTx/>
              <a:buNone/>
            </a:pPr>
            <a:endParaRPr lang="ru-RU" sz="1800" b="1" u="sng" smtClean="0"/>
          </a:p>
          <a:p>
            <a:pPr eaLnBrk="1" hangingPunct="1">
              <a:buFontTx/>
              <a:buNone/>
            </a:pPr>
            <a:r>
              <a:rPr lang="ru-RU" sz="1800" b="1" u="sng" smtClean="0"/>
              <a:t>Методы исследования: </a:t>
            </a:r>
            <a:endParaRPr lang="ru-RU" sz="1800" smtClean="0"/>
          </a:p>
          <a:p>
            <a:pPr eaLnBrk="1" hangingPunct="1">
              <a:buFontTx/>
              <a:buNone/>
            </a:pPr>
            <a:r>
              <a:rPr lang="ru-RU" sz="1800" smtClean="0"/>
              <a:t>-  сбор и анализ информации;</a:t>
            </a:r>
          </a:p>
          <a:p>
            <a:pPr eaLnBrk="1" hangingPunct="1">
              <a:buFontTx/>
              <a:buNone/>
            </a:pPr>
            <a:r>
              <a:rPr lang="ru-RU" sz="1800" smtClean="0"/>
              <a:t>-  исследование писем с фронта;</a:t>
            </a:r>
          </a:p>
          <a:p>
            <a:pPr eaLnBrk="1" hangingPunct="1">
              <a:buFontTx/>
              <a:buNone/>
            </a:pPr>
            <a:r>
              <a:rPr lang="ru-RU" sz="1800" smtClean="0"/>
              <a:t>-  работа с литературой;</a:t>
            </a:r>
          </a:p>
          <a:p>
            <a:pPr eaLnBrk="1" hangingPunct="1">
              <a:buFontTx/>
              <a:buNone/>
            </a:pPr>
            <a:r>
              <a:rPr lang="ru-RU" sz="1800" smtClean="0"/>
              <a:t>-  изучение материалов военных архивов.</a:t>
            </a:r>
          </a:p>
        </p:txBody>
      </p:sp>
      <p:pic>
        <p:nvPicPr>
          <p:cNvPr id="11268" name="Picture 1" descr="C:\Documents and Settings\User\Рабочий стол\История одного экспоната\История одного экспоната\письма с фронта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2643188"/>
            <a:ext cx="3000375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Картинка 59 из 142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1143000"/>
            <a:ext cx="3163887" cy="46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000500" y="1857375"/>
            <a:ext cx="4608513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latin typeface="+mj-lt"/>
              </a:rPr>
              <a:t>С началом войны была нарушена привычная жизнь огромной массы людей: более 5 млн. человек оказались в действующей армии на западных рубежах страны. 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latin typeface="+mj-lt"/>
              </a:rPr>
              <a:t>Миллионы семей оказались разлученными. И только почта могла помочь жителям огромной страны не потерять друг друга.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22 июня 1941 года</a:t>
            </a:r>
            <a:endParaRPr lang="ru-RU" sz="4000" dirty="0"/>
          </a:p>
        </p:txBody>
      </p:sp>
    </p:spTree>
  </p:cSld>
  <p:clrMapOvr>
    <a:masterClrMapping/>
  </p:clrMapOvr>
  <p:transition spd="slow" advClick="0" advTm="10000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/>
              <a:t>Письмо с фронта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75" y="1143000"/>
            <a:ext cx="4500563" cy="50720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b="1" smtClean="0"/>
              <a:t>    </a:t>
            </a:r>
            <a:r>
              <a:rPr lang="ru-RU" sz="1800" b="1" smtClean="0"/>
              <a:t>Письмо с фронта</a:t>
            </a:r>
            <a:r>
              <a:rPr lang="ru-RU" sz="1800" smtClean="0"/>
              <a:t>  – это самое радостное событие для семей, так называемая весточка с фронта от родного человека.</a:t>
            </a:r>
          </a:p>
          <a:p>
            <a:pPr eaLnBrk="1" hangingPunct="1">
              <a:buFontTx/>
              <a:buNone/>
            </a:pPr>
            <a:r>
              <a:rPr lang="ru-RU" sz="1800" smtClean="0"/>
              <a:t>      Они писались в минуты затишья между боями, в окопах, в воронках из-под бомб. </a:t>
            </a:r>
          </a:p>
          <a:p>
            <a:pPr eaLnBrk="1" hangingPunct="1">
              <a:buFontTx/>
              <a:buNone/>
            </a:pPr>
            <a:r>
              <a:rPr lang="ru-RU" sz="1800" smtClean="0"/>
              <a:t>       День за днем и год за годом шли солдатские треугольники с фронта в тыл. И каждый раз, читая эти строки, испытываешь трепет от встречи с Памятью. Эти страницы бесценны.</a:t>
            </a:r>
          </a:p>
          <a:p>
            <a:pPr eaLnBrk="1" hangingPunct="1">
              <a:buFontTx/>
              <a:buNone/>
            </a:pPr>
            <a:r>
              <a:rPr lang="ru-RU" sz="1800" smtClean="0"/>
              <a:t>       Личные письма фронтовиков представляют особый интерес. </a:t>
            </a:r>
          </a:p>
        </p:txBody>
      </p:sp>
      <p:pic>
        <p:nvPicPr>
          <p:cNvPr id="13316" name="Picture 2" descr="C:\Documents and Settings\User\Рабочий стол\История одного экспоната\История одного экспоната\письма с фронта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785938"/>
            <a:ext cx="35004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:\Documents and Settings\User\Рабочий стол\История одного экспоната\документы\письмо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2286000"/>
            <a:ext cx="4143375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>Письма Павлова Михаила Никитича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4714875"/>
            <a:ext cx="8229600" cy="12573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sz="180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sz="1800" smtClean="0">
                <a:cs typeface="Arial" pitchFamily="34" charset="0"/>
              </a:rPr>
              <a:t>На стенде школьного музея можно найти фронтовые письма Павлова Михаила Никитича  1911 года рождения - учителя математики Тихменевской школы, младшего сержанта, командира отделения 5 стрелковой роты 1350 стрелкового полка 234 Ярославской стрелковой дивизии.</a:t>
            </a:r>
          </a:p>
        </p:txBody>
      </p:sp>
      <p:pic>
        <p:nvPicPr>
          <p:cNvPr id="14341" name="Picture 2" descr="C:\Documents and Settings\User\Рабочий стол\История одного экспоната\документы\письмо 1.jpg"/>
          <p:cNvPicPr>
            <a:picLocks noChangeAspect="1" noChangeArrowheads="1"/>
          </p:cNvPicPr>
          <p:nvPr/>
        </p:nvPicPr>
        <p:blipFill>
          <a:blip r:embed="rId3" cstate="print"/>
          <a:srcRect l="1578" t="1526" b="7542"/>
          <a:stretch>
            <a:fillRect/>
          </a:stretch>
        </p:blipFill>
        <p:spPr bwMode="auto">
          <a:xfrm>
            <a:off x="571500" y="1285875"/>
            <a:ext cx="29035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3" descr="C:\Documents and Settings\User\Рабочий стол\История одного экспоната\документы\письмо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1285875"/>
            <a:ext cx="3140075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>Письма Павлова Михаила Никитича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86188" y="1928813"/>
            <a:ext cx="4714875" cy="23749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ru-RU" sz="1800" smtClean="0">
                <a:cs typeface="Arial" pitchFamily="34" charset="0"/>
              </a:rPr>
              <a:t>      Фронтовые письма Павлов Михаил Никитич писал жене Павловой (Денисовой) Анне Фёдоровне и дочери Анечке.                                                                          </a:t>
            </a:r>
          </a:p>
          <a:p>
            <a:pPr eaLnBrk="1" hangingPunct="1">
              <a:buFont typeface="Arial" pitchFamily="34" charset="0"/>
              <a:buNone/>
            </a:pPr>
            <a:r>
              <a:rPr lang="ru-RU" sz="1800" smtClean="0">
                <a:cs typeface="Arial" pitchFamily="34" charset="0"/>
              </a:rPr>
              <a:t>       Много писем получала Анна Фёдоровна от мужа, в которых он проявлял большую заботу о семье.</a:t>
            </a:r>
          </a:p>
        </p:txBody>
      </p:sp>
      <p:pic>
        <p:nvPicPr>
          <p:cNvPr id="15364" name="Picture 2" descr="C:\Documents and Settings\User\Рабочий стол\История одного экспоната\документы\денисова а.ф..jpg"/>
          <p:cNvPicPr>
            <a:picLocks noChangeAspect="1" noChangeArrowheads="1"/>
          </p:cNvPicPr>
          <p:nvPr/>
        </p:nvPicPr>
        <p:blipFill>
          <a:blip r:embed="rId2" cstate="print"/>
          <a:srcRect l="63022" t="4082" r="6808" b="60101"/>
          <a:stretch>
            <a:fillRect/>
          </a:stretch>
        </p:blipFill>
        <p:spPr bwMode="auto">
          <a:xfrm>
            <a:off x="857250" y="1928813"/>
            <a:ext cx="25717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857250" y="4357688"/>
            <a:ext cx="25003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+mj-lt"/>
              </a:rPr>
              <a:t>Фото Денисовой А.Ф.</a:t>
            </a:r>
          </a:p>
        </p:txBody>
      </p:sp>
    </p:spTree>
  </p:cSld>
  <p:clrMapOvr>
    <a:masterClrMapping/>
  </p:clrMapOvr>
  <p:transition spd="slow" advClick="0" advTm="10000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4000" dirty="0" smtClean="0"/>
              <a:t>Работа почтальонов в годы </a:t>
            </a:r>
            <a:br>
              <a:rPr lang="ru-RU" sz="4000" dirty="0" smtClean="0"/>
            </a:br>
            <a:r>
              <a:rPr lang="ru-RU" sz="4000" dirty="0" smtClean="0"/>
              <a:t>Великой Отечественной войны</a:t>
            </a:r>
            <a:endParaRPr lang="ru-RU" sz="4000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3500438" cy="2571750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1400" b="1" smtClean="0">
                <a:latin typeface="Arial" pitchFamily="34" charset="0"/>
                <a:cs typeface="Arial" pitchFamily="34" charset="0"/>
              </a:rPr>
              <a:t>          СТИХИ О ПОЧТАЛЬОНКЕ</a:t>
            </a:r>
            <a:endParaRPr lang="ru-RU" sz="140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ru-RU" sz="1400" smtClean="0">
                <a:latin typeface="Arial" pitchFamily="34" charset="0"/>
                <a:cs typeface="Arial" pitchFamily="34" charset="0"/>
              </a:rPr>
              <a:t>             Татьяна Черновская</a:t>
            </a:r>
          </a:p>
          <a:p>
            <a:pPr>
              <a:buFont typeface="Arial" pitchFamily="34" charset="0"/>
              <a:buNone/>
            </a:pPr>
            <a:r>
              <a:rPr lang="ru-RU" sz="1400" smtClean="0">
                <a:latin typeface="Arial" pitchFamily="34" charset="0"/>
                <a:cs typeface="Arial" pitchFamily="34" charset="0"/>
              </a:rPr>
              <a:t>       </a:t>
            </a:r>
          </a:p>
          <a:p>
            <a:pPr>
              <a:buFont typeface="Arial" pitchFamily="34" charset="0"/>
              <a:buNone/>
            </a:pPr>
            <a:r>
              <a:rPr lang="ru-RU" sz="1400" smtClean="0">
                <a:latin typeface="Arial" pitchFamily="34" charset="0"/>
                <a:cs typeface="Arial" pitchFamily="34" charset="0"/>
              </a:rPr>
              <a:t>       Ей пятнадцати нет-девчонка.</a:t>
            </a:r>
            <a:br>
              <a:rPr lang="ru-RU" sz="1400" smtClean="0">
                <a:latin typeface="Arial" pitchFamily="34" charset="0"/>
                <a:cs typeface="Arial" pitchFamily="34" charset="0"/>
              </a:rPr>
            </a:br>
            <a:r>
              <a:rPr lang="ru-RU" sz="1400" smtClean="0">
                <a:latin typeface="Arial" pitchFamily="34" charset="0"/>
                <a:cs typeface="Arial" pitchFamily="34" charset="0"/>
              </a:rPr>
              <a:t>Невысока и очень худа.</a:t>
            </a:r>
            <a:br>
              <a:rPr lang="ru-RU" sz="1400" smtClean="0">
                <a:latin typeface="Arial" pitchFamily="34" charset="0"/>
                <a:cs typeface="Arial" pitchFamily="34" charset="0"/>
              </a:rPr>
            </a:br>
            <a:r>
              <a:rPr lang="ru-RU" sz="1400" smtClean="0">
                <a:latin typeface="Arial" pitchFamily="34" charset="0"/>
                <a:cs typeface="Arial" pitchFamily="34" charset="0"/>
              </a:rPr>
              <a:t>Письмоносица, почтальонка,</a:t>
            </a:r>
            <a:br>
              <a:rPr lang="ru-RU" sz="1400" smtClean="0">
                <a:latin typeface="Arial" pitchFamily="34" charset="0"/>
                <a:cs typeface="Arial" pitchFamily="34" charset="0"/>
              </a:rPr>
            </a:br>
            <a:r>
              <a:rPr lang="ru-RU" sz="1400" smtClean="0">
                <a:latin typeface="Arial" pitchFamily="34" charset="0"/>
                <a:cs typeface="Arial" pitchFamily="34" charset="0"/>
              </a:rPr>
              <a:t>По прозванию Нюрка-беда.</a:t>
            </a:r>
            <a:br>
              <a:rPr lang="ru-RU" sz="1400" smtClean="0">
                <a:latin typeface="Arial" pitchFamily="34" charset="0"/>
                <a:cs typeface="Arial" pitchFamily="34" charset="0"/>
              </a:rPr>
            </a:br>
            <a:r>
              <a:rPr lang="ru-RU" sz="140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smtClean="0">
                <a:latin typeface="Arial" pitchFamily="34" charset="0"/>
                <a:cs typeface="Arial" pitchFamily="34" charset="0"/>
              </a:rPr>
            </a:br>
            <a:r>
              <a:rPr lang="ru-RU" sz="1400" smtClean="0">
                <a:latin typeface="Arial" pitchFamily="34" charset="0"/>
                <a:cs typeface="Arial" pitchFamily="34" charset="0"/>
              </a:rPr>
              <a:t>В зной и в слякоть, в метель и стужу</a:t>
            </a:r>
            <a:br>
              <a:rPr lang="ru-RU" sz="1400" smtClean="0">
                <a:latin typeface="Arial" pitchFamily="34" charset="0"/>
                <a:cs typeface="Arial" pitchFamily="34" charset="0"/>
              </a:rPr>
            </a:br>
            <a:r>
              <a:rPr lang="ru-RU" sz="1400" smtClean="0">
                <a:latin typeface="Arial" pitchFamily="34" charset="0"/>
                <a:cs typeface="Arial" pitchFamily="34" charset="0"/>
              </a:rPr>
              <a:t>С сумкой кожаной наперевес</a:t>
            </a:r>
            <a:br>
              <a:rPr lang="ru-RU" sz="1400" smtClean="0">
                <a:latin typeface="Arial" pitchFamily="34" charset="0"/>
                <a:cs typeface="Arial" pitchFamily="34" charset="0"/>
              </a:rPr>
            </a:br>
            <a:r>
              <a:rPr lang="ru-RU" sz="1400" smtClean="0">
                <a:latin typeface="Arial" pitchFamily="34" charset="0"/>
                <a:cs typeface="Arial" pitchFamily="34" charset="0"/>
              </a:rPr>
              <a:t>Разнести Нюрке почту нужно </a:t>
            </a:r>
            <a:br>
              <a:rPr lang="ru-RU" sz="1400" smtClean="0">
                <a:latin typeface="Arial" pitchFamily="34" charset="0"/>
                <a:cs typeface="Arial" pitchFamily="34" charset="0"/>
              </a:rPr>
            </a:br>
            <a:r>
              <a:rPr lang="ru-RU" sz="1400" smtClean="0">
                <a:latin typeface="Arial" pitchFamily="34" charset="0"/>
                <a:cs typeface="Arial" pitchFamily="34" charset="0"/>
              </a:rPr>
              <a:t>По пяти деревенькам окрест.</a:t>
            </a:r>
          </a:p>
          <a:p>
            <a:pPr>
              <a:buFont typeface="Arial" pitchFamily="34" charset="0"/>
              <a:buNone/>
            </a:pPr>
            <a:endParaRPr lang="ru-RU" sz="140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ru-RU" sz="1400" smtClean="0"/>
              <a:t>         </a:t>
            </a:r>
            <a:r>
              <a:rPr lang="ru-RU" sz="1400" smtClean="0">
                <a:latin typeface="Arial" pitchFamily="34" charset="0"/>
                <a:cs typeface="Arial" pitchFamily="34" charset="0"/>
              </a:rPr>
              <a:t>Дома двое младших братишек,</a:t>
            </a:r>
            <a:br>
              <a:rPr lang="ru-RU" sz="1400" smtClean="0">
                <a:latin typeface="Arial" pitchFamily="34" charset="0"/>
                <a:cs typeface="Arial" pitchFamily="34" charset="0"/>
              </a:rPr>
            </a:br>
            <a:r>
              <a:rPr lang="ru-RU" sz="1400" smtClean="0">
                <a:latin typeface="Arial" pitchFamily="34" charset="0"/>
                <a:cs typeface="Arial" pitchFamily="34" charset="0"/>
              </a:rPr>
              <a:t>Мать болеет почти уж год.</a:t>
            </a:r>
            <a:br>
              <a:rPr lang="ru-RU" sz="1400" smtClean="0">
                <a:latin typeface="Arial" pitchFamily="34" charset="0"/>
                <a:cs typeface="Arial" pitchFamily="34" charset="0"/>
              </a:rPr>
            </a:br>
            <a:r>
              <a:rPr lang="ru-RU" sz="1400" smtClean="0">
                <a:latin typeface="Arial" pitchFamily="34" charset="0"/>
                <a:cs typeface="Arial" pitchFamily="34" charset="0"/>
              </a:rPr>
              <a:t>Слава Богу, отец с фронта пишет –</a:t>
            </a:r>
            <a:br>
              <a:rPr lang="ru-RU" sz="1400" smtClean="0">
                <a:latin typeface="Arial" pitchFamily="34" charset="0"/>
                <a:cs typeface="Arial" pitchFamily="34" charset="0"/>
              </a:rPr>
            </a:br>
            <a:r>
              <a:rPr lang="ru-RU" sz="1400" smtClean="0">
                <a:latin typeface="Arial" pitchFamily="34" charset="0"/>
                <a:cs typeface="Arial" pitchFamily="34" charset="0"/>
              </a:rPr>
              <a:t>Ждут и верят, что он придет. </a:t>
            </a: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/>
            </a:r>
            <a:br>
              <a:rPr lang="ru-RU" sz="1400" smtClean="0"/>
            </a:br>
            <a:endParaRPr lang="ru-RU" smtClean="0"/>
          </a:p>
          <a:p>
            <a:endParaRPr lang="ru-RU" smtClean="0"/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5929313" y="2143125"/>
            <a:ext cx="3214687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Треугольник – живой! Удача!</a:t>
            </a:r>
            <a:br>
              <a:rPr lang="ru-RU" sz="1400"/>
            </a:br>
            <a:r>
              <a:rPr lang="ru-RU" sz="1400"/>
              <a:t>Коли  серый казенный конверт –</a:t>
            </a:r>
            <a:br>
              <a:rPr lang="ru-RU" sz="1400"/>
            </a:br>
            <a:r>
              <a:rPr lang="ru-RU" sz="1400"/>
              <a:t>Замолчат, закричат, заплачут…</a:t>
            </a:r>
            <a:br>
              <a:rPr lang="ru-RU" sz="1400"/>
            </a:br>
            <a:r>
              <a:rPr lang="ru-RU" sz="1400"/>
              <a:t>И померкнет в глазах белый свет…</a:t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>Защемит у девчонки сердчишко</a:t>
            </a:r>
            <a:br>
              <a:rPr lang="ru-RU" sz="1400"/>
            </a:br>
            <a:r>
              <a:rPr lang="ru-RU" sz="1400"/>
              <a:t>От людского горя и бед…</a:t>
            </a:r>
            <a:br>
              <a:rPr lang="ru-RU" sz="1400"/>
            </a:br>
            <a:r>
              <a:rPr lang="ru-RU" sz="1400"/>
              <a:t>Тяжела эта сумка слишком,</a:t>
            </a:r>
            <a:br>
              <a:rPr lang="ru-RU" sz="1400"/>
            </a:br>
            <a:r>
              <a:rPr lang="ru-RU" sz="1400"/>
              <a:t>Если там от беды привет.</a:t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>Вести черные –похоронки,</a:t>
            </a:r>
            <a:br>
              <a:rPr lang="ru-RU" sz="1400"/>
            </a:br>
            <a:r>
              <a:rPr lang="ru-RU" sz="1400"/>
              <a:t>Горя горького череда.</a:t>
            </a:r>
            <a:br>
              <a:rPr lang="ru-RU" sz="1400"/>
            </a:br>
            <a:r>
              <a:rPr lang="ru-RU" sz="1400"/>
              <a:t>Письмоносице, почтальонке</a:t>
            </a:r>
            <a:br>
              <a:rPr lang="ru-RU" sz="1400"/>
            </a:br>
            <a:r>
              <a:rPr lang="ru-RU" sz="1400"/>
              <a:t>Без вины дали имя –Беда.</a:t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r>
              <a:rPr lang="ru-RU" sz="1400"/>
              <a:t>Малолетка еще, девчонка –</a:t>
            </a:r>
            <a:br>
              <a:rPr lang="ru-RU" sz="1400"/>
            </a:br>
            <a:r>
              <a:rPr lang="ru-RU" sz="1400"/>
              <a:t>Только в косах полно седины.</a:t>
            </a:r>
            <a:br>
              <a:rPr lang="ru-RU" sz="1400"/>
            </a:br>
            <a:r>
              <a:rPr lang="ru-RU" sz="1400"/>
              <a:t>Письмоносица, почтальонка,</a:t>
            </a:r>
            <a:br>
              <a:rPr lang="ru-RU" sz="1400"/>
            </a:br>
            <a:r>
              <a:rPr lang="ru-RU" sz="1400"/>
              <a:t>Разносящая вести с войны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3071813" y="1500188"/>
            <a:ext cx="3214687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Он придет, и все будет как прежде,</a:t>
            </a:r>
            <a:br>
              <a:rPr lang="ru-RU" sz="1400"/>
            </a:br>
            <a:r>
              <a:rPr lang="ru-RU" sz="1400"/>
              <a:t>Как в далеком-далеком вчера.</a:t>
            </a:r>
            <a:br>
              <a:rPr lang="ru-RU" sz="1400"/>
            </a:br>
            <a:r>
              <a:rPr lang="ru-RU" sz="1400"/>
              <a:t>Не лиши только, Боже, надежды…</a:t>
            </a:r>
            <a:br>
              <a:rPr lang="ru-RU" sz="1400"/>
            </a:br>
            <a:r>
              <a:rPr lang="ru-RU" sz="1400"/>
              <a:t>И опять на работу пора. </a:t>
            </a:r>
          </a:p>
          <a:p>
            <a:endParaRPr lang="ru-RU" sz="1400"/>
          </a:p>
          <a:p>
            <a:r>
              <a:rPr lang="ru-RU" sz="1400"/>
              <a:t>Ребятишкам –картошка в печке,</a:t>
            </a:r>
            <a:br>
              <a:rPr lang="ru-RU" sz="1400"/>
            </a:br>
            <a:r>
              <a:rPr lang="ru-RU" sz="1400"/>
              <a:t>Ей с утра –с сумкой наперевес.</a:t>
            </a:r>
            <a:br>
              <a:rPr lang="ru-RU" sz="1400"/>
            </a:br>
            <a:r>
              <a:rPr lang="ru-RU" sz="1400"/>
              <a:t>А что впроголодь…Бегать легче</a:t>
            </a:r>
            <a:br>
              <a:rPr lang="ru-RU" sz="1400"/>
            </a:br>
            <a:r>
              <a:rPr lang="ru-RU" sz="1400"/>
              <a:t>По пяти деревенькам окрест.</a:t>
            </a:r>
          </a:p>
          <a:p>
            <a:endParaRPr lang="ru-RU" sz="1400"/>
          </a:p>
          <a:p>
            <a:r>
              <a:rPr lang="ru-RU" sz="1400"/>
              <a:t>В деревнях –старики да дети,</a:t>
            </a:r>
            <a:br>
              <a:rPr lang="ru-RU" sz="1400"/>
            </a:br>
            <a:r>
              <a:rPr lang="ru-RU" sz="1400"/>
              <a:t>Бабы - в поле, то сеют, то жнут.</a:t>
            </a:r>
            <a:br>
              <a:rPr lang="ru-RU" sz="1400"/>
            </a:br>
            <a:r>
              <a:rPr lang="ru-RU" sz="1400"/>
              <a:t>Почтальонку вдали приметят</a:t>
            </a:r>
            <a:br>
              <a:rPr lang="ru-RU" sz="1400"/>
            </a:br>
            <a:r>
              <a:rPr lang="ru-RU" sz="1400"/>
              <a:t>И с сердечной тревогой ждут.</a:t>
            </a:r>
            <a:br>
              <a:rPr lang="ru-RU" sz="1400"/>
            </a:br>
            <a:r>
              <a:rPr lang="ru-RU" sz="1400"/>
              <a:t/>
            </a:r>
            <a:br>
              <a:rPr lang="ru-RU" sz="1400"/>
            </a:br>
            <a:endParaRPr lang="ru-RU" sz="1400"/>
          </a:p>
        </p:txBody>
      </p:sp>
      <p:pic>
        <p:nvPicPr>
          <p:cNvPr id="16390" name="Picture 2" descr="http://flirt.jofo.me/data/userfiles/97/images/435857-ww2-44.jpg"/>
          <p:cNvPicPr>
            <a:picLocks noChangeAspect="1" noChangeArrowheads="1"/>
          </p:cNvPicPr>
          <p:nvPr/>
        </p:nvPicPr>
        <p:blipFill>
          <a:blip r:embed="rId2" cstate="print"/>
          <a:srcRect t="22858" b="5714"/>
          <a:stretch>
            <a:fillRect/>
          </a:stretch>
        </p:blipFill>
        <p:spPr bwMode="auto">
          <a:xfrm>
            <a:off x="3571875" y="4643438"/>
            <a:ext cx="170338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684213" y="2997200"/>
            <a:ext cx="554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00063" y="1285875"/>
            <a:ext cx="5761037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latin typeface="+mn-lt"/>
              </a:rPr>
              <a:t>Какое же это счастье для бойца, получить на фронте весточку из дома, полевой треугольник, в котором привет от родных сердец, любовь, радость и тепло родного дома. </a:t>
            </a:r>
          </a:p>
          <a:p>
            <a:pPr>
              <a:spcBef>
                <a:spcPct val="50000"/>
              </a:spcBef>
              <a:defRPr/>
            </a:pPr>
            <a:r>
              <a:rPr lang="ru-RU" dirty="0">
                <a:latin typeface="+mn-lt"/>
              </a:rPr>
              <a:t>В дождь и грязь, в снег и мороз, на лошадях и пешком доставляли почтальоны бойцам письма. </a:t>
            </a:r>
          </a:p>
        </p:txBody>
      </p:sp>
      <p:pic>
        <p:nvPicPr>
          <p:cNvPr id="17412" name="Picture 6" descr="Картинка 13 из 142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671513"/>
            <a:ext cx="2273300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Картинка 2 из 142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3357563"/>
            <a:ext cx="2206625" cy="274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i-main-pic" descr="Картинка 79 из 563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25" y="3286125"/>
            <a:ext cx="4643438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ru-RU" sz="4000" dirty="0" smtClean="0"/>
              <a:t>         Письмо для бойца</a:t>
            </a:r>
            <a:endParaRPr lang="ru-RU" sz="4000" dirty="0"/>
          </a:p>
        </p:txBody>
      </p:sp>
    </p:spTree>
  </p:cSld>
  <p:clrMapOvr>
    <a:masterClrMapping/>
  </p:clrMapOvr>
  <p:transition spd="slow" advClick="0" advTm="10000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 мая на бежевом фон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 мая на бежевом фоне</Template>
  <TotalTime>650</TotalTime>
  <Words>594</Words>
  <Application>Microsoft Office PowerPoint</Application>
  <PresentationFormat>Экран (4:3)</PresentationFormat>
  <Paragraphs>126</Paragraphs>
  <Slides>21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Monotype Corsiva</vt:lpstr>
      <vt:lpstr>Batang</vt:lpstr>
      <vt:lpstr>Times New Roman</vt:lpstr>
      <vt:lpstr>Malgun Gothic</vt:lpstr>
      <vt:lpstr>9 мая на бежевом фоне</vt:lpstr>
      <vt:lpstr>Письма с фронта.  Живые свидетели войны.</vt:lpstr>
      <vt:lpstr>Цель и задачи работы</vt:lpstr>
      <vt:lpstr>Объект и методы исследования</vt:lpstr>
      <vt:lpstr>22 июня 1941 года</vt:lpstr>
      <vt:lpstr>Письмо с фронта</vt:lpstr>
      <vt:lpstr>Письма Павлова Михаила Никитича</vt:lpstr>
      <vt:lpstr>Письма Павлова Михаила Никитича</vt:lpstr>
      <vt:lpstr>Работа почтальонов в годы  Великой Отечественной войны</vt:lpstr>
      <vt:lpstr>         Письмо для бойца</vt:lpstr>
      <vt:lpstr>Виды фронтовых почтовых писем</vt:lpstr>
      <vt:lpstr>Полевая почта</vt:lpstr>
      <vt:lpstr>Военная ценцура</vt:lpstr>
      <vt:lpstr>Боевой путь Павлова М.Н. в составе  234 Ярославской стрелковой дивизии</vt:lpstr>
      <vt:lpstr>Но были и другие письма</vt:lpstr>
      <vt:lpstr>Письмо о гибели Павлова М.Н.</vt:lpstr>
      <vt:lpstr>Братское захоронение</vt:lpstr>
      <vt:lpstr>Братское захоронение</vt:lpstr>
      <vt:lpstr>Братское захоронение</vt:lpstr>
      <vt:lpstr>Слайд 19</vt:lpstr>
      <vt:lpstr>Заключение </vt:lpstr>
      <vt:lpstr>Список использованных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Учитель</cp:lastModifiedBy>
  <cp:revision>41</cp:revision>
  <dcterms:created xsi:type="dcterms:W3CDTF">2014-04-14T18:27:41Z</dcterms:created>
  <dcterms:modified xsi:type="dcterms:W3CDTF">2017-05-05T12:37:38Z</dcterms:modified>
</cp:coreProperties>
</file>