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4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image" Target="../media/image4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image" Target="../media/image4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7" Type="http://schemas.openxmlformats.org/officeDocument/2006/relationships/image" Target="../media/image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4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4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8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4.pn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8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4.png"/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6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slide" Target="slide6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4632" cy="46805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Тест по информатике</a:t>
            </a:r>
            <a:br>
              <a:rPr lang="ru-RU" dirty="0"/>
            </a:br>
            <a:r>
              <a:rPr lang="ru-RU" dirty="0"/>
              <a:t>по теме «Представление информации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C000"/>
                </a:solidFill>
                <a:hlinkClick r:id="rId2" action="ppaction://hlinksldjump"/>
              </a:rPr>
              <a:t>начать выполнение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4. В процессе преобразования растрового графического изображения количество цветов уменьшилось с 65536 до16. Во сколько раз уменьшится объём, занимаемый им памяти?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</a:t>
            </a:r>
            <a:r>
              <a:rPr lang="ru-RU" dirty="0" smtClean="0">
                <a:hlinkClick r:id="rId2" action="ppaction://hlinksldjump"/>
              </a:rPr>
              <a:t>в 2 раза;  </a:t>
            </a:r>
            <a:r>
              <a:rPr lang="ru-RU" dirty="0" smtClean="0"/>
              <a:t>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</a:t>
            </a:r>
            <a:r>
              <a:rPr lang="ru-RU" dirty="0" smtClean="0">
                <a:hlinkClick r:id="rId3" action="ppaction://hlinksldjump"/>
              </a:rPr>
              <a:t>в 4 раза; </a:t>
            </a:r>
            <a:r>
              <a:rPr lang="ru-RU" dirty="0" smtClean="0"/>
              <a:t>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3) </a:t>
            </a:r>
            <a:r>
              <a:rPr lang="ru-RU" dirty="0" smtClean="0">
                <a:hlinkClick r:id="rId2" action="ppaction://hlinksldjump"/>
              </a:rPr>
              <a:t>в 8 раз;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4) в 16 раз.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4. В процессе преобразования растрового графического изображения количество цветов уменьшилось с 65536 до16. Во сколько раз уменьшится объём, занимаемый им памяти?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</a:t>
            </a:r>
            <a:r>
              <a:rPr lang="ru-RU" dirty="0" smtClean="0">
                <a:hlinkClick r:id="rId2" action="ppaction://hlinksldjump"/>
              </a:rPr>
              <a:t>в 2 раза;      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</a:t>
            </a:r>
            <a:r>
              <a:rPr lang="ru-RU" dirty="0" smtClean="0">
                <a:hlinkClick r:id="rId3" action="ppaction://hlinksldjump"/>
              </a:rPr>
              <a:t>) в 4 раза;  </a:t>
            </a:r>
            <a:r>
              <a:rPr lang="ru-RU" dirty="0" smtClean="0"/>
              <a:t>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3) в 8 раз;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4) в 16 раз.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5. В рулетке общее количество лунок равно 32. Какое количество информации мы получаем в зрительном сообщении об остановке шарика в одной из лунок.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</a:t>
            </a:r>
            <a:r>
              <a:rPr lang="ru-RU" dirty="0" smtClean="0">
                <a:hlinkClick r:id="rId2" action="ppaction://hlinksldjump"/>
              </a:rPr>
              <a:t>) 8 бит;  </a:t>
            </a:r>
            <a:r>
              <a:rPr lang="ru-RU" dirty="0" smtClean="0"/>
              <a:t>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</a:t>
            </a:r>
            <a:r>
              <a:rPr lang="ru-RU" dirty="0" smtClean="0">
                <a:hlinkClick r:id="rId3" action="ppaction://hlinksldjump"/>
              </a:rPr>
              <a:t>5 бит;   </a:t>
            </a:r>
            <a:r>
              <a:rPr lang="ru-RU" dirty="0" smtClean="0"/>
              <a:t>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3) </a:t>
            </a:r>
            <a:r>
              <a:rPr lang="ru-RU" dirty="0" smtClean="0">
                <a:hlinkClick r:id="rId2" action="ppaction://hlinksldjump"/>
              </a:rPr>
              <a:t>2 бита;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4) 1 бит.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5. В рулетке общее количество лунок равно 32. Какое количество информации мы получаем в зрительном сообщении об остановке шарика в одной из лунок.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</a:t>
            </a:r>
            <a:r>
              <a:rPr lang="ru-RU" dirty="0" smtClean="0">
                <a:hlinkClick r:id="rId2" action="ppaction://hlinksldjump"/>
              </a:rPr>
              <a:t>8 бит;    </a:t>
            </a:r>
            <a:r>
              <a:rPr lang="ru-RU" dirty="0" smtClean="0"/>
              <a:t>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</a:t>
            </a:r>
            <a:r>
              <a:rPr lang="ru-RU" dirty="0" smtClean="0">
                <a:hlinkClick r:id="rId3" action="ppaction://hlinksldjump"/>
              </a:rPr>
              <a:t>5 бит; </a:t>
            </a:r>
            <a:r>
              <a:rPr lang="ru-RU" dirty="0" smtClean="0"/>
              <a:t>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</a:t>
            </a:r>
            <a:r>
              <a:rPr lang="ru-RU" dirty="0" smtClean="0">
                <a:hlinkClick r:id="rId2" action="ppaction://hlinksldjump"/>
              </a:rPr>
              <a:t>) 2 бита;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4) 1 бит.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5. В рулетке общее количество лунок равно 32. Какое количество информации мы получаем в зрительном сообщении об остановке шарика в одной из лунок.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</a:t>
            </a:r>
            <a:r>
              <a:rPr lang="ru-RU" dirty="0" smtClean="0">
                <a:hlinkClick r:id="rId2" action="ppaction://hlinksldjump"/>
              </a:rPr>
              <a:t>8 бит;  </a:t>
            </a:r>
            <a:r>
              <a:rPr lang="ru-RU" dirty="0" smtClean="0"/>
              <a:t>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</a:t>
            </a:r>
            <a:r>
              <a:rPr lang="ru-RU" dirty="0" smtClean="0">
                <a:hlinkClick r:id="rId3" action="ppaction://hlinksldjump"/>
              </a:rPr>
              <a:t>5 бит;   </a:t>
            </a:r>
            <a:r>
              <a:rPr lang="ru-RU" dirty="0" smtClean="0"/>
              <a:t>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3) </a:t>
            </a:r>
            <a:r>
              <a:rPr lang="ru-RU" dirty="0" smtClean="0">
                <a:hlinkClick r:id="rId2" action="ppaction://hlinksldjump"/>
              </a:rPr>
              <a:t>2 бита;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4) 1 бит.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5. В рулетке общее количество лунок равно 32. Какое количество информации мы получаем в зрительном сообщении об остановке шарика в одной из лунок.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</a:t>
            </a:r>
            <a:r>
              <a:rPr lang="ru-RU" dirty="0" smtClean="0">
                <a:hlinkClick r:id="rId2" action="ppaction://hlinksldjump"/>
              </a:rPr>
              <a:t>8 бит;    </a:t>
            </a:r>
            <a:r>
              <a:rPr lang="ru-RU" dirty="0" smtClean="0"/>
              <a:t>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</a:t>
            </a:r>
            <a:r>
              <a:rPr lang="ru-RU" dirty="0" smtClean="0">
                <a:hlinkClick r:id="rId3" action="ppaction://hlinksldjump"/>
              </a:rPr>
              <a:t>5 бит;  </a:t>
            </a:r>
            <a:r>
              <a:rPr lang="ru-RU" dirty="0" smtClean="0"/>
              <a:t>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3) </a:t>
            </a:r>
            <a:r>
              <a:rPr lang="ru-RU" dirty="0" smtClean="0">
                <a:hlinkClick r:id="rId2" action="ppaction://hlinksldjump"/>
              </a:rPr>
              <a:t>2 бита;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4) 1 бит.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5. В рулетке общее количество лунок равно 32. Какое количество информации мы получаем в зрительном сообщении об остановке шарика в одной из лунок.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</a:t>
            </a:r>
            <a:r>
              <a:rPr lang="ru-RU" dirty="0" smtClean="0">
                <a:hlinkClick r:id="rId2" action="ppaction://hlinksldjump"/>
              </a:rPr>
              <a:t>8 бит;  </a:t>
            </a:r>
            <a:r>
              <a:rPr lang="ru-RU" dirty="0" smtClean="0"/>
              <a:t>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</a:t>
            </a:r>
            <a:r>
              <a:rPr lang="ru-RU" dirty="0" smtClean="0">
                <a:hlinkClick r:id="rId3" action="ppaction://hlinksldjump"/>
              </a:rPr>
              <a:t>5 бит; </a:t>
            </a:r>
            <a:r>
              <a:rPr lang="ru-RU" dirty="0" smtClean="0"/>
              <a:t>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3) </a:t>
            </a:r>
            <a:r>
              <a:rPr lang="ru-RU" dirty="0" smtClean="0">
                <a:hlinkClick r:id="rId2" action="ppaction://hlinksldjump"/>
              </a:rPr>
              <a:t>2 бита;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4) 1 бит.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6. Как записывается десятичное число 11</a:t>
            </a:r>
            <a:r>
              <a:rPr lang="ru-RU" baseline="-25000" smtClean="0"/>
              <a:t>10</a:t>
            </a:r>
            <a:r>
              <a:rPr lang="ru-RU" smtClean="0"/>
              <a:t>  в  двоичной системе счисления?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1) </a:t>
            </a:r>
            <a:r>
              <a:rPr lang="ru-RU" smtClean="0">
                <a:hlinkClick r:id="rId2" action="ppaction://hlinksldjump"/>
              </a:rPr>
              <a:t>1111;  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 2) 1101; </a:t>
            </a:r>
            <a:r>
              <a:rPr lang="ru-RU" smtClean="0"/>
              <a:t>     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3) </a:t>
            </a:r>
            <a:r>
              <a:rPr lang="ru-RU" smtClean="0">
                <a:hlinkClick r:id="rId3" action="ppaction://hlinksldjump"/>
              </a:rPr>
              <a:t>1011;  </a:t>
            </a:r>
            <a:r>
              <a:rPr lang="ru-RU" smtClean="0"/>
              <a:t>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4</a:t>
            </a:r>
            <a:r>
              <a:rPr lang="ru-RU" smtClean="0">
                <a:hlinkClick r:id="rId2" action="ppaction://hlinksldjump"/>
              </a:rPr>
              <a:t>) 1001. 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6. Как записывается десятичное число 11</a:t>
            </a:r>
            <a:r>
              <a:rPr lang="ru-RU" baseline="-25000" smtClean="0"/>
              <a:t>10</a:t>
            </a:r>
            <a:r>
              <a:rPr lang="ru-RU" smtClean="0"/>
              <a:t>  в  двоичной системе счисления?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1) </a:t>
            </a:r>
            <a:r>
              <a:rPr lang="ru-RU" smtClean="0">
                <a:hlinkClick r:id="rId2" action="ppaction://hlinksldjump"/>
              </a:rPr>
              <a:t>1111;  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 2) 1101;  </a:t>
            </a:r>
            <a:r>
              <a:rPr lang="ru-RU" smtClean="0"/>
              <a:t>    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3) </a:t>
            </a:r>
            <a:r>
              <a:rPr lang="ru-RU" smtClean="0">
                <a:hlinkClick r:id="rId3" action="ppaction://hlinksldjump"/>
              </a:rPr>
              <a:t>1011;   </a:t>
            </a:r>
            <a:r>
              <a:rPr lang="ru-RU" smtClean="0"/>
              <a:t>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4</a:t>
            </a:r>
            <a:r>
              <a:rPr lang="ru-RU" smtClean="0">
                <a:hlinkClick r:id="rId2" action="ppaction://hlinksldjump"/>
              </a:rPr>
              <a:t>) 1001. 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6. Как записывается десятичное число 11</a:t>
            </a:r>
            <a:r>
              <a:rPr lang="ru-RU" baseline="-25000" smtClean="0"/>
              <a:t>10</a:t>
            </a:r>
            <a:r>
              <a:rPr lang="ru-RU" smtClean="0"/>
              <a:t>  в  двоичной системе счисления?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1) </a:t>
            </a:r>
            <a:r>
              <a:rPr lang="ru-RU" smtClean="0">
                <a:hlinkClick r:id="rId2" action="ppaction://hlinksldjump"/>
              </a:rPr>
              <a:t>1111;  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 2) 1101;   </a:t>
            </a:r>
            <a:r>
              <a:rPr lang="ru-RU" smtClean="0"/>
              <a:t>   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</a:t>
            </a:r>
            <a:r>
              <a:rPr lang="ru-RU" smtClean="0">
                <a:hlinkClick r:id="rId3" action="ppaction://hlinksldjump"/>
              </a:rPr>
              <a:t>) 1011;   </a:t>
            </a:r>
            <a:r>
              <a:rPr lang="ru-RU" smtClean="0"/>
              <a:t>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4) </a:t>
            </a:r>
            <a:r>
              <a:rPr lang="ru-RU" smtClean="0">
                <a:hlinkClick r:id="rId2" action="ppaction://hlinksldjump"/>
              </a:rPr>
              <a:t>1001. 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 Преобразовать число AF</a:t>
            </a:r>
            <a:r>
              <a:rPr lang="ru-RU" baseline="-25000" dirty="0" smtClean="0"/>
              <a:t>16</a:t>
            </a:r>
            <a:r>
              <a:rPr lang="ru-RU" dirty="0" smtClean="0"/>
              <a:t>  в двоичную систему счисления…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10101111;      </a:t>
            </a:r>
            <a:endParaRPr lang="ru-RU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3" action="ppaction://hlinksldjump"/>
              </a:rPr>
              <a:t>10110101;      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3" action="ppaction://hlinksldjump"/>
              </a:rPr>
              <a:t>10111000;      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3" action="ppaction://hlinksldjump"/>
              </a:rPr>
              <a:t>10011111. </a:t>
            </a:r>
            <a:endParaRPr lang="ru-RU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6. Как записывается десятичное число 11</a:t>
            </a:r>
            <a:r>
              <a:rPr lang="ru-RU" baseline="-25000" smtClean="0"/>
              <a:t>10</a:t>
            </a:r>
            <a:r>
              <a:rPr lang="ru-RU" smtClean="0"/>
              <a:t>  в  двоичной системе счисления?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</a:t>
            </a:r>
            <a:r>
              <a:rPr lang="ru-RU" smtClean="0">
                <a:hlinkClick r:id="rId2" action="ppaction://hlinksldjump"/>
              </a:rPr>
              <a:t>) 1111;  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 2) 1101; </a:t>
            </a:r>
            <a:r>
              <a:rPr lang="ru-RU" smtClean="0"/>
              <a:t>     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3) </a:t>
            </a:r>
            <a:r>
              <a:rPr lang="ru-RU" smtClean="0">
                <a:hlinkClick r:id="rId3" action="ppaction://hlinksldjump"/>
              </a:rPr>
              <a:t>1011;  </a:t>
            </a:r>
            <a:r>
              <a:rPr lang="ru-RU" smtClean="0"/>
              <a:t>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4</a:t>
            </a:r>
            <a:r>
              <a:rPr lang="ru-RU" smtClean="0">
                <a:hlinkClick r:id="rId2" action="ppaction://hlinksldjump"/>
              </a:rPr>
              <a:t>) 1001. 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6. Как записывается десятичное число 11</a:t>
            </a:r>
            <a:r>
              <a:rPr lang="ru-RU" baseline="-25000" smtClean="0"/>
              <a:t>10</a:t>
            </a:r>
            <a:r>
              <a:rPr lang="ru-RU" smtClean="0"/>
              <a:t>  в  двоичной системе счисления?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1) </a:t>
            </a:r>
            <a:r>
              <a:rPr lang="ru-RU" smtClean="0">
                <a:hlinkClick r:id="rId2" action="ppaction://hlinksldjump"/>
              </a:rPr>
              <a:t>1111;  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 2) 1101;  </a:t>
            </a:r>
            <a:r>
              <a:rPr lang="ru-RU" smtClean="0"/>
              <a:t>    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3) </a:t>
            </a:r>
            <a:r>
              <a:rPr lang="ru-RU" smtClean="0">
                <a:hlinkClick r:id="rId3" action="ppaction://hlinksldjump"/>
              </a:rPr>
              <a:t>1011;  </a:t>
            </a:r>
            <a:r>
              <a:rPr lang="ru-RU" smtClean="0"/>
              <a:t>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4</a:t>
            </a:r>
            <a:r>
              <a:rPr lang="ru-RU" smtClean="0">
                <a:hlinkClick r:id="rId2" action="ppaction://hlinksldjump"/>
              </a:rPr>
              <a:t>) 1001. 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6. Как записывается десятичное число 11</a:t>
            </a:r>
            <a:r>
              <a:rPr lang="ru-RU" baseline="-25000" smtClean="0"/>
              <a:t>10</a:t>
            </a:r>
            <a:r>
              <a:rPr lang="ru-RU" smtClean="0"/>
              <a:t>  в  двоичной системе счисления?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1) </a:t>
            </a:r>
            <a:r>
              <a:rPr lang="ru-RU" smtClean="0">
                <a:hlinkClick r:id="rId2" action="ppaction://hlinksldjump"/>
              </a:rPr>
              <a:t>1111;  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 2) 1101; </a:t>
            </a:r>
            <a:r>
              <a:rPr lang="ru-RU" smtClean="0"/>
              <a:t>     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</a:t>
            </a:r>
            <a:r>
              <a:rPr lang="ru-RU" smtClean="0">
                <a:hlinkClick r:id="rId3" action="ppaction://hlinksldjump"/>
              </a:rPr>
              <a:t>) 1011;  </a:t>
            </a:r>
            <a:r>
              <a:rPr lang="ru-RU" smtClean="0"/>
              <a:t>   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4) </a:t>
            </a:r>
            <a:r>
              <a:rPr lang="ru-RU" smtClean="0">
                <a:hlinkClick r:id="rId2" action="ppaction://hlinksldjump"/>
              </a:rPr>
              <a:t>1001. 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60350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7. По способу восприятия информации человеком различают следующие виды информации: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 текстовую, числовую, графическую, табличную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научную, социальную, политическую, экономическую, религиозную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в)  обыденную, производственную, техническую, управленческую;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3" action="ppaction://hlinksldjump"/>
              </a:rPr>
              <a:t>визуальную, звуковую, тактильную, обонятельную, вкусовую;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smtClean="0">
                <a:hlinkClick r:id="rId2" action="ppaction://hlinksldjump"/>
              </a:rPr>
              <a:t> математическую, биологическую, медицинскую, психологическую и пр.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379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60350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7. По способу восприятия информации человеком различают следующие виды информации: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 текстовую, числовую, графическую, табличную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научную, социальную, политическую, экономическую, религиозную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в)  обыденную, производственную, техническую, управленческую;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</a:t>
            </a:r>
            <a:r>
              <a:rPr lang="ru-RU" dirty="0" smtClean="0">
                <a:hlinkClick r:id="rId3" action="ppaction://hlinksldjump"/>
              </a:rPr>
              <a:t> визуальную, звуковую, тактильную, обонятельную, вкусовую;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smtClean="0">
                <a:hlinkClick r:id="rId4" action="ppaction://hlinksldjump"/>
              </a:rPr>
              <a:t> </a:t>
            </a:r>
            <a:r>
              <a:rPr lang="ru-RU" dirty="0" smtClean="0">
                <a:hlinkClick r:id="rId2" action="ppaction://hlinksldjump"/>
              </a:rPr>
              <a:t>математическую, биологическую, медицинскую, психологическую и пр.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481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60350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7. По способу восприятия информации человеком различают следующие виды информации: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 </a:t>
            </a:r>
            <a:r>
              <a:rPr lang="ru-RU" dirty="0" smtClean="0">
                <a:hlinkClick r:id="rId2" action="ppaction://hlinksldjump"/>
              </a:rPr>
              <a:t>текстовую, числовую, графическую, табличную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научную, социальную, политическую, экономическую, религиозную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в)  обыденную, производственную, техническую, управленческую;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</a:t>
            </a:r>
            <a:r>
              <a:rPr lang="ru-RU" dirty="0" smtClean="0">
                <a:hlinkClick r:id="rId3" action="ppaction://hlinksldjump"/>
              </a:rPr>
              <a:t> визуальную, звуковую, тактильную, обонятельную, вкусовую;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smtClean="0">
                <a:hlinkClick r:id="rId4" action="ppaction://hlinksldjump"/>
              </a:rPr>
              <a:t> </a:t>
            </a:r>
            <a:r>
              <a:rPr lang="ru-RU" dirty="0" smtClean="0">
                <a:hlinkClick r:id="rId2" action="ppaction://hlinksldjump"/>
              </a:rPr>
              <a:t>математическую, биологическую, медицинскую, психологическую и пр.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584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6035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7. По способу восприятия информации человеком различают следующие виды информации: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 </a:t>
            </a:r>
            <a:r>
              <a:rPr lang="ru-RU" dirty="0" smtClean="0">
                <a:hlinkClick r:id="rId2" action="ppaction://hlinksldjump"/>
              </a:rPr>
              <a:t>текстовую, числовую, графическую, табличную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научную, социальную, политическую, экономическую, религиозную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в)  обыденную, производственную, техническую, управленческую;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3" action="ppaction://hlinksldjump"/>
              </a:rPr>
              <a:t>визуальную, звуковую, тактильную, обонятельную, вкусовую</a:t>
            </a:r>
            <a:r>
              <a:rPr lang="ru-RU" dirty="0" smtClean="0">
                <a:hlinkClick r:id="rId4" action="ppaction://hlinksldjump"/>
              </a:rPr>
              <a:t>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smtClean="0">
                <a:hlinkClick r:id="rId4" action="ppaction://hlinksldjump"/>
              </a:rPr>
              <a:t> </a:t>
            </a:r>
            <a:r>
              <a:rPr lang="ru-RU" dirty="0" smtClean="0">
                <a:hlinkClick r:id="rId2" action="ppaction://hlinksldjump"/>
              </a:rPr>
              <a:t>математическую, биологическую, медицинскую, психологическую и пр.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686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6035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7. По способу восприятия информации человеком различают следующие виды информации: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 </a:t>
            </a:r>
            <a:r>
              <a:rPr lang="ru-RU" dirty="0" smtClean="0">
                <a:hlinkClick r:id="rId2" action="ppaction://hlinksldjump"/>
              </a:rPr>
              <a:t>текстовую, числовую, графическую, табличную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научную, социальную, политическую, экономическую, религиозную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в)  обыденную, производственную, техническую, управленческую;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3" action="ppaction://hlinksldjump"/>
              </a:rPr>
              <a:t>визуальную, звуковую, тактильную, обонятельную, вкусовую;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smtClean="0">
                <a:hlinkClick r:id="rId4" action="ppaction://hlinksldjump"/>
              </a:rPr>
              <a:t> </a:t>
            </a:r>
            <a:r>
              <a:rPr lang="ru-RU" dirty="0" smtClean="0">
                <a:hlinkClick r:id="rId2" action="ppaction://hlinksldjump"/>
              </a:rPr>
              <a:t>математическую, биологическую, медицинскую, психологическую и пр.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789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6035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7. По способу восприятия информации человеком различают следующие виды информации: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 </a:t>
            </a:r>
            <a:r>
              <a:rPr lang="ru-RU" dirty="0" smtClean="0">
                <a:hlinkClick r:id="rId2" action="ppaction://hlinksldjump"/>
              </a:rPr>
              <a:t>текстовую, числовую, графическую, табличную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научную, социальную, политическую, экономическую, религиозную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в)  обыденную, производственную, техническую, управленческую;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3" action="ppaction://hlinksldjump"/>
              </a:rPr>
              <a:t>визуальную, звуковую, тактильную, обонятельную, вкусовую;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smtClean="0">
                <a:hlinkClick r:id="rId2" action="ppaction://hlinksldjump"/>
              </a:rPr>
              <a:t> математическую, биологическую, медицинскую, психологическую и пр.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891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6035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7. По способу восприятия информации человеком различают следующие виды информации: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 текстовую, числовую, графическую, табличную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научную, социальную, политическую, экономическую, религиозную и пр.;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в)  обыденную, производственную, техническую, управленческую;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</a:t>
            </a:r>
            <a:r>
              <a:rPr lang="ru-RU" dirty="0" smtClean="0">
                <a:hlinkClick r:id="rId3" action="ppaction://hlinksldjump"/>
              </a:rPr>
              <a:t> визуальную, звуковую, тактильную, обонятельную, вкусовую;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smtClean="0">
                <a:hlinkClick r:id="rId2" action="ppaction://hlinksldjump"/>
              </a:rPr>
              <a:t> математическую, биологическую, медицинскую, психологическую и пр.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993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2. Звуковая плата реализует 16-ти битное двоичное кодирование аналогового звукового сигнала. Это позволяет воспроизводить звук с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       </a:t>
            </a:r>
            <a:r>
              <a:rPr lang="ru-RU" sz="3000" dirty="0" smtClean="0">
                <a:hlinkClick r:id="rId2" action="ppaction://hlinksldjump"/>
              </a:rPr>
              <a:t>1) 8 уровнями интенсивности;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hlinkClick r:id="rId2" action="ppaction://hlinksldjump"/>
              </a:rPr>
              <a:t>         2) 256 уровнями интенсивности;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hlinkClick r:id="rId2" action="ppaction://hlinksldjump"/>
              </a:rPr>
              <a:t>         3) 16 уровнями интенсивности;</a:t>
            </a:r>
            <a:endParaRPr lang="ru-RU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/>
              <a:t>         4</a:t>
            </a:r>
            <a:r>
              <a:rPr lang="ru-RU" sz="3000" dirty="0" smtClean="0">
                <a:hlinkClick r:id="rId3" action="ppaction://hlinksldjump"/>
              </a:rPr>
              <a:t>) 65536 уровнями интенсивности. </a:t>
            </a:r>
            <a:endParaRPr lang="ru-RU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37238"/>
            <a:ext cx="9715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8. Информация, представленная в вашем учебнике информатики, является в основном: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</a:t>
            </a:r>
            <a:r>
              <a:rPr lang="ru-RU" smtClean="0">
                <a:hlinkClick r:id="rId2" action="ppaction://hlinksldjump"/>
              </a:rPr>
              <a:t>) текстовой и графической,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</a:t>
            </a:r>
            <a:r>
              <a:rPr lang="ru-RU" smtClean="0">
                <a:hlinkClick r:id="rId3" action="ppaction://hlinksldjump"/>
              </a:rPr>
              <a:t>) графической и слуховой,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в) электромагнитной и зрительной,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г) цифровой и музыкальной.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8. Информация, представленная в вашем учебнике информатики, является в основном: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</a:t>
            </a:r>
            <a:r>
              <a:rPr lang="ru-RU" smtClean="0">
                <a:hlinkClick r:id="rId2" action="ppaction://hlinksldjump"/>
              </a:rPr>
              <a:t> </a:t>
            </a:r>
            <a:r>
              <a:rPr lang="ru-RU" smtClean="0">
                <a:hlinkClick r:id="rId3" action="ppaction://hlinksldjump"/>
              </a:rPr>
              <a:t>текстовой и графической,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</a:t>
            </a:r>
            <a:r>
              <a:rPr lang="ru-RU" smtClean="0">
                <a:hlinkClick r:id="rId2" action="ppaction://hlinksldjump"/>
              </a:rPr>
              <a:t>) графической и слуховой,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электромагнитной и зрительной,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цифровой и музыкальной.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8. Информация, представленная в вашем учебнике информатики, является в основном: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текстовой и графической,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</a:t>
            </a:r>
            <a:r>
              <a:rPr lang="ru-RU" smtClean="0">
                <a:hlinkClick r:id="rId3" action="ppaction://hlinksldjump"/>
              </a:rPr>
              <a:t>) </a:t>
            </a:r>
            <a:r>
              <a:rPr lang="ru-RU" smtClean="0">
                <a:hlinkClick r:id="rId4" action="ppaction://hlinksldjump"/>
              </a:rPr>
              <a:t>графической и слуховой,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4" action="ppaction://hlinksldjump"/>
              </a:rPr>
              <a:t>в) электромагнитной и зрительной,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4" action="ppaction://hlinksldjump"/>
              </a:rPr>
              <a:t>г) цифровой и музыкальной.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8. Информация, представленная в вашем учебнике информатики, является в основном: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текстовой и графической,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графической и слуховой,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в) электромагнитной и зрительной,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г) цифровой и музыкальной.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8. Информация, представленная в вашем учебнике информатики, является в основном: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</a:t>
            </a:r>
            <a:r>
              <a:rPr lang="ru-RU" smtClean="0">
                <a:hlinkClick r:id="rId2" action="ppaction://hlinksldjump"/>
              </a:rPr>
              <a:t>) текстовой и графической,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</a:t>
            </a:r>
            <a:r>
              <a:rPr lang="ru-RU" smtClean="0">
                <a:hlinkClick r:id="rId3" action="ppaction://hlinksldjump"/>
              </a:rPr>
              <a:t>) графической и слуховой,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в) электромагнитной и зрительной,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г) цифровой и музыкальной.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6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8. Информация, представленная в вашем учебнике информатики, является в основном: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текстовой и графической,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графической и слуховой,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в) электромагнитной и зрительной,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г) цифровой и музыкальной.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8. Информация, представленная в вашем учебнике информатики, является в основном: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текстовой и графической,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графической и слуховой,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в) электромагнитной и зрительной,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г) цифровой и музыкальной.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8. Информация, представленная в вашем учебнике информатики, является в основном: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текстовой и графической,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</a:t>
            </a:r>
            <a:r>
              <a:rPr lang="ru-RU" smtClean="0">
                <a:hlinkClick r:id="rId3" action="ppaction://hlinksldjump"/>
              </a:rPr>
              <a:t>) графической и слуховой,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в) электромагнитной и зрительной,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г) цифровой и музыкальной.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9.Примером текстовой информации может служить: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 </a:t>
            </a:r>
            <a:r>
              <a:rPr lang="ru-RU" smtClean="0">
                <a:hlinkClick r:id="rId2" action="ppaction://hlinksldjump"/>
              </a:rPr>
              <a:t>таблица умножения на обложке школьной тетради;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б)  иллюстрация в книге;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 музыкальное произведение.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фотография;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д)  </a:t>
            </a:r>
            <a:r>
              <a:rPr lang="ru-RU" smtClean="0">
                <a:hlinkClick r:id="rId3" action="ppaction://hlinksldjump"/>
              </a:rPr>
              <a:t>правило в учебнике родного языка;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915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6064250"/>
            <a:ext cx="754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9.Примером текстовой информации может служить: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таблица умножения на обложке школьной тетради;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б)  иллюстрация в книге;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 музыкальное произведение.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фотография;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д) </a:t>
            </a:r>
            <a:r>
              <a:rPr lang="ru-RU" smtClean="0">
                <a:hlinkClick r:id="rId3" action="ppaction://hlinksldjump"/>
              </a:rPr>
              <a:t> правило в учебнике родного языка;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017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2. Звуковая плата реализует 16-ти битное двоичное кодирование аналогового звукового сигнала. Это позволяет воспроизводить звук с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       </a:t>
            </a:r>
            <a:r>
              <a:rPr lang="ru-RU" sz="3000" dirty="0" smtClean="0"/>
              <a:t>1</a:t>
            </a:r>
            <a:r>
              <a:rPr lang="ru-RU" sz="3000" dirty="0" smtClean="0">
                <a:hlinkClick r:id="rId2" action="ppaction://hlinksldjump"/>
              </a:rPr>
              <a:t>) 8 уровнями интенсивности;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hlinkClick r:id="rId2" action="ppaction://hlinksldjump"/>
              </a:rPr>
              <a:t>         2) 256 уровнями интенсивности;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hlinkClick r:id="rId2" action="ppaction://hlinksldjump"/>
              </a:rPr>
              <a:t>         3) 16 уровнями интенсивности;</a:t>
            </a:r>
            <a:endParaRPr lang="ru-RU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/>
              <a:t>         4</a:t>
            </a:r>
            <a:r>
              <a:rPr lang="ru-RU" sz="3000" dirty="0" smtClean="0">
                <a:hlinkClick r:id="rId3" action="ppaction://hlinksldjump"/>
              </a:rPr>
              <a:t>) 65536 уровнями интенсивности. </a:t>
            </a:r>
            <a:endParaRPr lang="ru-RU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9.Примером текстовой информации может служить: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 </a:t>
            </a:r>
            <a:r>
              <a:rPr lang="ru-RU" smtClean="0">
                <a:hlinkClick r:id="rId2" action="ppaction://hlinksldjump"/>
              </a:rPr>
              <a:t>таблица умножения на обложке школьной тетради;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б)  иллюстрация в книге;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 музыкальное произведение.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фотография;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д)  </a:t>
            </a:r>
            <a:r>
              <a:rPr lang="ru-RU" smtClean="0">
                <a:hlinkClick r:id="rId3" action="ppaction://hlinksldjump"/>
              </a:rPr>
              <a:t>правило в учебнике родного языка;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120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9.Примером текстовой информации может служить: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таблица умножения на обложке школьной тетради;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б)  иллюстрация в книге;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 музыкальное произведение.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фотография;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д)  </a:t>
            </a:r>
            <a:r>
              <a:rPr lang="ru-RU" smtClean="0">
                <a:hlinkClick r:id="rId3" action="ppaction://hlinksldjump"/>
              </a:rPr>
              <a:t>правило в учебнике родного языка;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222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9.Примером текстовой информации может служить: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таблица умножения на обложке школьной тетради;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б)  иллюстрация в книге;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 музыкальное произведение.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фотография;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д)  </a:t>
            </a:r>
            <a:r>
              <a:rPr lang="ru-RU" smtClean="0">
                <a:hlinkClick r:id="rId3" action="ppaction://hlinksldjump"/>
              </a:rPr>
              <a:t>правило в учебнике родного языка;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325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9.Примером текстовой информации может служить: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таблица умножения на обложке школьной тетради;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б)  иллюстрация в книге;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 музыкальное произведение.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фотография;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д)  </a:t>
            </a:r>
            <a:r>
              <a:rPr lang="ru-RU" smtClean="0">
                <a:hlinkClick r:id="rId3" action="ppaction://hlinksldjump"/>
              </a:rPr>
              <a:t>правило в учебнике родного языка;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427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9.Примером текстовой информации может служить: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таблица умножения на обложке школьной тетради;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б)  иллюстрация в книге;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 музыкальное произведение.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фотография;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д)  </a:t>
            </a:r>
            <a:r>
              <a:rPr lang="ru-RU" smtClean="0">
                <a:hlinkClick r:id="rId3" action="ppaction://hlinksldjump"/>
              </a:rPr>
              <a:t>правило в учебнике родного языка;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529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9.Примером текстовой информации может служить: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 </a:t>
            </a:r>
            <a:r>
              <a:rPr lang="ru-RU" smtClean="0">
                <a:hlinkClick r:id="rId2" action="ppaction://hlinksldjump"/>
              </a:rPr>
              <a:t>таблица умножения на обложке школьной тетради;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б)  иллюстрация в книге;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 музыкальное произведение.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фотография;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д)  </a:t>
            </a:r>
            <a:r>
              <a:rPr lang="ru-RU" smtClean="0">
                <a:hlinkClick r:id="rId3" action="ppaction://hlinksldjump"/>
              </a:rPr>
              <a:t>правило в учебнике родного языка;</a:t>
            </a:r>
            <a:endParaRPr lang="ru-RU" smtClean="0"/>
          </a:p>
        </p:txBody>
      </p:sp>
      <p:pic>
        <p:nvPicPr>
          <p:cNvPr id="5632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9.Примером текстовой информации может служить: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 </a:t>
            </a:r>
            <a:r>
              <a:rPr lang="ru-RU" smtClean="0">
                <a:hlinkClick r:id="rId2" action="ppaction://hlinksldjump"/>
              </a:rPr>
              <a:t>таблица умножения на обложке школьной тетради;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б)  иллюстрация в книге;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в)  музыкальное произведение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фотография;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д)  </a:t>
            </a:r>
            <a:r>
              <a:rPr lang="ru-RU" smtClean="0">
                <a:hlinkClick r:id="rId3" action="ppaction://hlinksldjump"/>
              </a:rPr>
              <a:t>правило в учебнике родного языка;.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734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 </a:t>
            </a:r>
            <a:r>
              <a:rPr lang="ru-RU" smtClean="0">
                <a:hlinkClick r:id="rId2" action="ppaction://hlinksldjump"/>
              </a:rPr>
              <a:t>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2" action="ppaction://hlinksldjump"/>
              </a:rPr>
              <a:t> </a:t>
            </a:r>
            <a:r>
              <a:rPr lang="ru-RU" smtClean="0">
                <a:hlinkClick r:id="rId3" action="ppaction://hlinksldjump"/>
              </a:rPr>
              <a:t>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в) </a:t>
            </a:r>
            <a:r>
              <a:rPr lang="ru-RU" smtClean="0">
                <a:hlinkClick r:id="rId2" action="ppaction://hlinksldjump"/>
              </a:rPr>
              <a:t> 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837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 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в)  </a:t>
            </a:r>
            <a:r>
              <a:rPr lang="ru-RU" smtClean="0">
                <a:hlinkClick r:id="rId2" action="ppaction://hlinksldjump"/>
              </a:rPr>
              <a:t>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939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 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в)  </a:t>
            </a:r>
            <a:r>
              <a:rPr lang="ru-RU" smtClean="0">
                <a:hlinkClick r:id="rId2" action="ppaction://hlinksldjump"/>
              </a:rPr>
              <a:t>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041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   3. Во сколько раз уменьшится  информационный объем страницы текста (текст не содержит управляющих символов форматирования) при его преобразования из кодировки MS-DOS (таблица кодировки содержит 65536 символов) в кодировку </a:t>
            </a:r>
            <a:r>
              <a:rPr lang="ru-RU" sz="2600" dirty="0" err="1" smtClean="0"/>
              <a:t>Windows</a:t>
            </a:r>
            <a:r>
              <a:rPr lang="ru-RU" sz="2600" dirty="0" smtClean="0"/>
              <a:t> CP-1251 (таблица кодировки содержит 256 символов)?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в 256 раз;      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в 8 раз;      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в 4 раза;   </a:t>
            </a:r>
            <a:r>
              <a:rPr lang="ru-RU" dirty="0" smtClean="0"/>
              <a:t>   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3" action="ppaction://hlinksldjump"/>
              </a:rPr>
              <a:t>в 2 раза. 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 </a:t>
            </a:r>
            <a:r>
              <a:rPr lang="ru-RU" smtClean="0">
                <a:hlinkClick r:id="rId4" action="ppaction://hlinksldjump"/>
              </a:rPr>
              <a:t>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в)  </a:t>
            </a:r>
            <a:r>
              <a:rPr lang="ru-RU" smtClean="0">
                <a:hlinkClick r:id="rId2" action="ppaction://hlinksldjump"/>
              </a:rPr>
              <a:t>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144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 </a:t>
            </a:r>
            <a:r>
              <a:rPr lang="ru-RU" smtClean="0">
                <a:hlinkClick r:id="rId2" action="ppaction://hlinksldjump"/>
              </a:rPr>
              <a:t>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 </a:t>
            </a:r>
            <a:r>
              <a:rPr lang="ru-RU" smtClean="0">
                <a:hlinkClick r:id="rId4" action="ppaction://hlinksldjump"/>
              </a:rPr>
              <a:t>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в)  </a:t>
            </a:r>
            <a:r>
              <a:rPr lang="ru-RU" smtClean="0">
                <a:hlinkClick r:id="rId2" action="ppaction://hlinksldjump"/>
              </a:rPr>
              <a:t>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246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5945188"/>
            <a:ext cx="8683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</a:t>
            </a:r>
            <a:r>
              <a:rPr lang="ru-RU" smtClean="0">
                <a:hlinkClick r:id="rId2" action="ppaction://hlinksldjump"/>
              </a:rPr>
              <a:t>)  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 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в) </a:t>
            </a:r>
            <a:r>
              <a:rPr lang="ru-RU" smtClean="0">
                <a:hlinkClick r:id="rId2" action="ppaction://hlinksldjump"/>
              </a:rPr>
              <a:t> 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349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</a:t>
            </a:r>
            <a:r>
              <a:rPr lang="ru-RU" smtClean="0">
                <a:hlinkClick r:id="rId2" action="ppaction://hlinksldjump"/>
              </a:rPr>
              <a:t>)  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 </a:t>
            </a:r>
            <a:r>
              <a:rPr lang="ru-RU" smtClean="0">
                <a:hlinkClick r:id="rId4" action="ppaction://hlinksldjump"/>
              </a:rPr>
              <a:t>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</a:t>
            </a:r>
            <a:r>
              <a:rPr lang="ru-RU" smtClean="0">
                <a:hlinkClick r:id="rId2" action="ppaction://hlinksldjump"/>
              </a:rPr>
              <a:t>)  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451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</a:t>
            </a:r>
            <a:r>
              <a:rPr lang="ru-RU" smtClean="0">
                <a:hlinkClick r:id="rId3" action="ppaction://hlinksldjump"/>
              </a:rPr>
              <a:t>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2" action="ppaction://hlinksldjump"/>
              </a:rPr>
              <a:t> 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в) </a:t>
            </a:r>
            <a:r>
              <a:rPr lang="ru-RU" smtClean="0">
                <a:hlinkClick r:id="rId3" action="ppaction://hlinksldjump"/>
              </a:rPr>
              <a:t> 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553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 </a:t>
            </a:r>
            <a:r>
              <a:rPr lang="ru-RU" smtClean="0">
                <a:hlinkClick r:id="rId2" action="ppaction://hlinksldjump"/>
              </a:rPr>
              <a:t>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 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</a:t>
            </a:r>
            <a:r>
              <a:rPr lang="ru-RU" smtClean="0">
                <a:hlinkClick r:id="rId4" action="ppaction://hlinksldjump"/>
              </a:rPr>
              <a:t>) </a:t>
            </a:r>
            <a:r>
              <a:rPr lang="ru-RU" smtClean="0">
                <a:hlinkClick r:id="rId2" action="ppaction://hlinksldjump"/>
              </a:rPr>
              <a:t> 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656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10. Что из ниже перечисленного можно отнести к средствам передачи звуковой (аудио) информации: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2" action="ppaction://hlinksldjump"/>
              </a:rPr>
              <a:t> книга;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 радио;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в)  </a:t>
            </a:r>
            <a:r>
              <a:rPr lang="ru-RU" smtClean="0">
                <a:hlinkClick r:id="rId2" action="ppaction://hlinksldjump"/>
              </a:rPr>
              <a:t>журнал;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г)  плакат;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д)  газета.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758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 </a:t>
            </a:r>
            <a:r>
              <a:rPr lang="ru-RU" dirty="0" smtClean="0">
                <a:hlinkClick r:id="rId2" action="ppaction://hlinksldjump"/>
              </a:rPr>
              <a:t>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2" action="ppaction://hlinksldjump"/>
              </a:rPr>
              <a:t>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861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</a:t>
            </a:r>
            <a:r>
              <a:rPr lang="ru-RU" dirty="0" smtClean="0">
                <a:hlinkClick r:id="rId2" action="ppaction://hlinksldjump"/>
              </a:rPr>
              <a:t>)  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2" action="ppaction://hlinksldjump"/>
              </a:rPr>
              <a:t>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963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 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</a:t>
            </a:r>
            <a:r>
              <a:rPr lang="ru-RU" dirty="0" smtClean="0">
                <a:hlinkClick r:id="rId3" action="ppaction://hlinksldjump"/>
              </a:rPr>
              <a:t> 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</a:t>
            </a:r>
            <a:r>
              <a:rPr lang="ru-RU" dirty="0" smtClean="0">
                <a:hlinkClick r:id="rId2" action="ppaction://hlinksldjump"/>
              </a:rPr>
              <a:t> 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065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   3. Во сколько раз уменьшится  информационный объем страницы текста (текст не содержит управляющих символов форматирования) при его преобразования из кодировки MS-DOS (таблица кодировки содержит 65536 символов) в кодировку </a:t>
            </a:r>
            <a:r>
              <a:rPr lang="ru-RU" sz="2600" dirty="0" err="1" smtClean="0"/>
              <a:t>Windows</a:t>
            </a:r>
            <a:r>
              <a:rPr lang="ru-RU" sz="2600" dirty="0" smtClean="0"/>
              <a:t> CP-1251 (таблица кодировки содержит 256 символов)?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в 256 раз;      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в 8 раз;      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в 4 раза;    </a:t>
            </a:r>
            <a:r>
              <a:rPr lang="ru-RU" dirty="0" smtClean="0"/>
              <a:t>  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3" action="ppaction://hlinksldjump"/>
              </a:rPr>
              <a:t>в 2 раза. 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 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2" action="ppaction://hlinksldjump"/>
              </a:rPr>
              <a:t>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168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 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2" action="ppaction://hlinksldjump"/>
              </a:rPr>
              <a:t>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270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 </a:t>
            </a:r>
            <a:r>
              <a:rPr lang="ru-RU" dirty="0" smtClean="0">
                <a:hlinkClick r:id="rId2" action="ppaction://hlinksldjump"/>
              </a:rPr>
              <a:t>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2" action="ppaction://hlinksldjump"/>
              </a:rPr>
              <a:t>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373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 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2" action="ppaction://hlinksldjump"/>
              </a:rPr>
              <a:t>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475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 </a:t>
            </a:r>
            <a:r>
              <a:rPr lang="ru-RU" dirty="0" smtClean="0">
                <a:hlinkClick r:id="rId2" action="ppaction://hlinksldjump"/>
              </a:rPr>
              <a:t>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2" action="ppaction://hlinksldjump"/>
              </a:rPr>
              <a:t>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577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 </a:t>
            </a:r>
            <a:r>
              <a:rPr lang="ru-RU" dirty="0" smtClean="0">
                <a:hlinkClick r:id="rId2" action="ppaction://hlinksldjump"/>
              </a:rPr>
              <a:t>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 </a:t>
            </a:r>
            <a:r>
              <a:rPr lang="ru-RU" dirty="0" smtClean="0">
                <a:hlinkClick r:id="rId2" action="ppaction://hlinksldjump"/>
              </a:rPr>
              <a:t>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680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 </a:t>
            </a:r>
            <a:r>
              <a:rPr lang="ru-RU" dirty="0" smtClean="0">
                <a:hlinkClick r:id="rId2" action="ppaction://hlinksldjump"/>
              </a:rPr>
              <a:t>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</a:t>
            </a:r>
            <a:r>
              <a:rPr lang="ru-RU" dirty="0" smtClean="0">
                <a:hlinkClick r:id="rId2" action="ppaction://hlinksldjump"/>
              </a:rPr>
              <a:t> 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782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11.  Примером хранения числовой информации может служить: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 разговор по телефону;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б)  иллюстрация в книге;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 </a:t>
            </a:r>
            <a:r>
              <a:rPr lang="ru-RU" dirty="0" smtClean="0">
                <a:hlinkClick r:id="rId3" action="ppaction://hlinksldjump"/>
              </a:rPr>
              <a:t>таблица значений тригонометрических функций;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</a:t>
            </a:r>
            <a:r>
              <a:rPr lang="ru-RU" dirty="0" smtClean="0">
                <a:hlinkClick r:id="rId2" action="ppaction://hlinksldjump"/>
              </a:rPr>
              <a:t> текст песни;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hlinkClick r:id="rId2" action="ppaction://hlinksldjump"/>
              </a:rPr>
              <a:t>д</a:t>
            </a:r>
            <a:r>
              <a:rPr lang="ru-RU" dirty="0" smtClean="0">
                <a:hlinkClick r:id="rId2" action="ppaction://hlinksldjump"/>
              </a:rPr>
              <a:t>)  графическое изображение на экране компьютера.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885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        б) 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987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6064250"/>
            <a:ext cx="754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        б) 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090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6064250"/>
            <a:ext cx="754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   3. Во сколько раз уменьшится  информационный объем страницы текста (текст не содержит управляющих символов форматирования) при его преобразования из кодировки MS-DOS (таблица кодировки содержит 65536 символов) в кодировку </a:t>
            </a:r>
            <a:r>
              <a:rPr lang="ru-RU" sz="2600" dirty="0" err="1" smtClean="0"/>
              <a:t>Windows</a:t>
            </a:r>
            <a:r>
              <a:rPr lang="ru-RU" sz="2600" dirty="0" smtClean="0"/>
              <a:t> CP-1251 (таблица кодировки содержит 256 символов)?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в 256 раз;      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в 8 раз;      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2" action="ppaction://hlinksldjump"/>
              </a:rPr>
              <a:t>в 4 раза;    </a:t>
            </a:r>
            <a:r>
              <a:rPr lang="ru-RU" dirty="0" smtClean="0"/>
              <a:t>  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dirty="0" smtClean="0">
                <a:hlinkClick r:id="rId3" action="ppaction://hlinksldjump"/>
              </a:rPr>
              <a:t>в 2 раза. 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        б) 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2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6064250"/>
            <a:ext cx="754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        б) 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94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6064250"/>
            <a:ext cx="754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        б) 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397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б) </a:t>
            </a:r>
            <a:r>
              <a:rPr lang="ru-RU" smtClean="0">
                <a:hlinkClick r:id="rId3" action="ppaction://hlinksldjump"/>
              </a:rPr>
              <a:t>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99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        б) 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602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б) </a:t>
            </a:r>
            <a:r>
              <a:rPr lang="ru-RU" smtClean="0">
                <a:hlinkClick r:id="rId3" action="ppaction://hlinksldjump"/>
              </a:rPr>
              <a:t>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7044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        б) 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806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        б) 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9092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б) </a:t>
            </a:r>
            <a:r>
              <a:rPr lang="ru-RU" smtClean="0">
                <a:hlinkClick r:id="rId3" action="ppaction://hlinksldjump"/>
              </a:rPr>
              <a:t>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011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4250"/>
            <a:ext cx="755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12. Язык глухонемых относится к … языкам: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       а) </a:t>
            </a:r>
            <a:r>
              <a:rPr lang="ru-RU" smtClean="0">
                <a:hlinkClick r:id="rId2" action="ppaction://hlinksldjump"/>
              </a:rPr>
              <a:t>естественным;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hlinkClick r:id="rId2" action="ppaction://hlinksldjump"/>
              </a:rPr>
              <a:t>        б) формальным.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114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6110288"/>
            <a:ext cx="7477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6110288"/>
            <a:ext cx="746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9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0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4. В процессе преобразования растрового графического изображения количество цветов уменьшилось с 65536 до16. Во сколько раз уменьшится объём, занимаемый им памяти?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</a:t>
            </a:r>
            <a:r>
              <a:rPr lang="ru-RU" dirty="0" smtClean="0">
                <a:hlinkClick r:id="rId2" action="ppaction://hlinksldjump"/>
              </a:rPr>
              <a:t>в 2 раза; </a:t>
            </a:r>
            <a:r>
              <a:rPr lang="ru-RU" dirty="0" smtClean="0"/>
              <a:t>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</a:t>
            </a:r>
            <a:r>
              <a:rPr lang="ru-RU" dirty="0" smtClean="0">
                <a:hlinkClick r:id="rId3" action="ppaction://hlinksldjump"/>
              </a:rPr>
              <a:t>в 4 раза; </a:t>
            </a:r>
            <a:r>
              <a:rPr lang="ru-RU" dirty="0" smtClean="0"/>
              <a:t>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3) в 8 раз;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4) в 16 раз.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Содержимое 2"/>
          <p:cNvSpPr>
            <a:spLocks noGrp="1"/>
          </p:cNvSpPr>
          <p:nvPr>
            <p:ph idx="1"/>
          </p:nvPr>
        </p:nvSpPr>
        <p:spPr>
          <a:xfrm>
            <a:off x="457200" y="4797425"/>
            <a:ext cx="8218488" cy="13287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smtClean="0">
                <a:hlinkClick r:id="rId2" action="ppaction://hlinksldjump"/>
              </a:rPr>
              <a:t>Закончить тест</a:t>
            </a:r>
            <a:endParaRPr lang="ru-RU" sz="4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Оценка</a:t>
            </a:r>
            <a:endParaRPr lang="ru-RU" sz="6000" dirty="0"/>
          </a:p>
        </p:txBody>
      </p:sp>
      <p:pic>
        <p:nvPicPr>
          <p:cNvPr id="93188" name="Picture 2" descr="D:\колледж\ПО\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836613"/>
            <a:ext cx="26892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D:\колледж\ПО\33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341438"/>
            <a:ext cx="2424113" cy="3527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Оценка</a:t>
            </a:r>
            <a:endParaRPr lang="ru-RU" sz="6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" y="4797425"/>
            <a:ext cx="821848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4800">
                <a:latin typeface="+mn-lt"/>
                <a:cs typeface="+mn-cs"/>
                <a:hlinkClick r:id="rId4" action="ppaction://hlinksldjump"/>
              </a:rPr>
              <a:t>Закончить тест</a:t>
            </a:r>
            <a:endParaRPr lang="ru-RU" sz="4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2" descr="D:\колледж\ПО\4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1268413"/>
            <a:ext cx="2832100" cy="4032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Оценка</a:t>
            </a:r>
            <a:endParaRPr lang="ru-RU" sz="6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288" y="5157788"/>
            <a:ext cx="822007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4800">
                <a:latin typeface="+mn-lt"/>
                <a:cs typeface="+mn-cs"/>
                <a:hlinkClick r:id="rId4" action="ppaction://hlinksldjump"/>
              </a:rPr>
              <a:t>Закончить тест</a:t>
            </a:r>
            <a:endParaRPr lang="ru-RU" sz="4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2" descr="D:\колледж\ПО\5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125538"/>
            <a:ext cx="2855912" cy="406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Оценка</a:t>
            </a:r>
            <a:endParaRPr lang="ru-RU" sz="6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288" y="4941888"/>
            <a:ext cx="822007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4800">
                <a:latin typeface="+mn-lt"/>
                <a:cs typeface="+mn-cs"/>
                <a:hlinkClick r:id="rId4" action="ppaction://hlinksldjump"/>
              </a:rPr>
              <a:t>Закончить тест</a:t>
            </a:r>
            <a:endParaRPr lang="ru-RU" sz="4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63272" cy="40904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/>
              <a:t>Спасибо за работу!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4. В процессе преобразования растрового графического изображения количество цветов уменьшилось с 65536 до16. Во сколько раз уменьшится объём, занимаемый им памяти?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</a:t>
            </a:r>
            <a:r>
              <a:rPr lang="ru-RU" dirty="0" smtClean="0">
                <a:hlinkClick r:id="rId2" action="ppaction://hlinksldjump"/>
              </a:rPr>
              <a:t>в 2 раза;</a:t>
            </a:r>
            <a:r>
              <a:rPr lang="ru-RU" dirty="0" smtClean="0"/>
              <a:t>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</a:t>
            </a:r>
            <a:r>
              <a:rPr lang="ru-RU" dirty="0" smtClean="0">
                <a:hlinkClick r:id="rId3" action="ppaction://hlinksldjump"/>
              </a:rPr>
              <a:t>в 4 раза; </a:t>
            </a:r>
            <a:r>
              <a:rPr lang="ru-RU" dirty="0" smtClean="0"/>
              <a:t>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3) </a:t>
            </a:r>
            <a:r>
              <a:rPr lang="ru-RU" dirty="0" smtClean="0">
                <a:hlinkClick r:id="rId2" action="ppaction://hlinksldjump"/>
              </a:rPr>
              <a:t>в 8 раз;     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2" action="ppaction://hlinksldjump"/>
              </a:rPr>
              <a:t>4) в 16 раз.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5188"/>
            <a:ext cx="8683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D:\колледж\ПО\şirin-üzgün-smile-nb6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945188"/>
            <a:ext cx="869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D:\колледж\ПО\cd39ee66afbc4ed0e600e934bde916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6288" y="6110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</TotalTime>
  <Words>1308</Words>
  <PresentationFormat>Экран (4:3)</PresentationFormat>
  <Paragraphs>419</Paragraphs>
  <Slides>85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86" baseType="lpstr">
      <vt:lpstr>Бумажная</vt:lpstr>
      <vt:lpstr>Тест по информатике по теме «Представление информации»  начать выполнение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Оценка</vt:lpstr>
      <vt:lpstr>Оценка</vt:lpstr>
      <vt:lpstr>Оценка</vt:lpstr>
      <vt:lpstr>Оценка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</cp:revision>
  <dcterms:created xsi:type="dcterms:W3CDTF">2013-07-05T09:46:11Z</dcterms:created>
  <dcterms:modified xsi:type="dcterms:W3CDTF">2013-07-05T09:49:35Z</dcterms:modified>
</cp:coreProperties>
</file>