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7" r:id="rId7"/>
    <p:sldId id="272" r:id="rId8"/>
    <p:sldId id="273" r:id="rId9"/>
    <p:sldId id="281" r:id="rId10"/>
    <p:sldId id="284" r:id="rId11"/>
    <p:sldId id="286" r:id="rId12"/>
    <p:sldId id="263" r:id="rId13"/>
    <p:sldId id="268" r:id="rId14"/>
    <p:sldId id="274" r:id="rId15"/>
    <p:sldId id="269" r:id="rId16"/>
    <p:sldId id="278" r:id="rId17"/>
    <p:sldId id="276" r:id="rId18"/>
    <p:sldId id="275" r:id="rId19"/>
    <p:sldId id="279" r:id="rId20"/>
    <p:sldId id="280" r:id="rId21"/>
    <p:sldId id="283" r:id="rId22"/>
    <p:sldId id="261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886200"/>
            <a:ext cx="5562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B3C9-6A39-435C-8110-CE25A3688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6D84-E4AA-41AA-88F3-AA62B3F93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752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5105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D025E-ACF2-412D-BFEA-FFE73AB10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B109-9293-4A14-804C-D1CB683CE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DCF5-8E6C-4E96-9865-CC16D9B35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82F4-FB12-4DD5-B52B-6DB147D5C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0E86-4C92-46D2-A3EE-B6A4D875B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222BF-9E7C-4901-ACAB-3446AA1BC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DEB4-86BF-4E23-A0EA-9FD14283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88B3-9A9D-4E49-B085-E834A629B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91A6-F30B-4000-9887-92439AAC3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84C73B-B7D4-48A4-8C56-D58C504EC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7000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92;&#1077;&#1089;&#1090;&#1080;&#1074;&#1072;&#1083;&#1100;%20&#1084;&#1091;&#1079;&#1077;&#1077;&#1074;%202017\&#1077;&#1089;&#1090;&#1100;%20&#1091;%20&#1088;&#1077;&#1074;&#1086;&#1083;&#1102;&#1094;&#1080;&#1080;%20&#1085;&#1072;&#1095;&#1072;&#1083;&#1086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cus.ru/39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%D0%BE%D0%BA%D1%82%D1%8F%D0%B1%D1%80%D1%8C%D1%81%D0%BA%D0%B0%D1%8F%20%D1%80%D0%B5%D0%B2%D0%BE%D0%BB%D1%8E%D1%86%D0%B8%D1%8F%201917&amp;stype=image&amp;lr=10839&amp;noreask=1&amp;parent-reqid=1486940623956547-13565940982046507648343513-man1-4503&amp;source=wiz&amp;uinfo=sw-1680-sh-1050-ww-1852-wh-1063-pd-0.8999999761581421-wp-16x9_1600x900" TargetMode="External"/><Relationship Id="rId5" Type="http://schemas.openxmlformats.org/officeDocument/2006/relationships/hyperlink" Target="http://pedsovet.su/" TargetMode="External"/><Relationship Id="rId4" Type="http://schemas.openxmlformats.org/officeDocument/2006/relationships/hyperlink" Target="https://yandex.ru/images?parent-reqid=1486940623956547-13565940982046507648343513-man1-4503&amp;uinfo=sw-1680-sh-1050-ww-1852-wh-1063-pd-0.8999999761581421-wp-16x9_1600x90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905000"/>
            <a:ext cx="7543800" cy="14700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Тихменевцы в период 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Октябрьской революции 1917 года 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и 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Гражданской войны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038600" y="39624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ru-RU" sz="1600"/>
              <a:t>Авторы:</a:t>
            </a:r>
          </a:p>
          <a:p>
            <a:pPr algn="r">
              <a:spcBef>
                <a:spcPct val="20000"/>
              </a:spcBef>
            </a:pPr>
            <a:r>
              <a:rPr lang="ru-RU" sz="1600"/>
              <a:t>Дешеулина Дарья Павловна</a:t>
            </a:r>
          </a:p>
          <a:p>
            <a:pPr algn="r">
              <a:spcBef>
                <a:spcPct val="20000"/>
              </a:spcBef>
            </a:pPr>
            <a:r>
              <a:rPr lang="ru-RU" sz="1600"/>
              <a:t>Савинкина Алиса Владимировна</a:t>
            </a:r>
          </a:p>
          <a:p>
            <a:pPr algn="r">
              <a:spcBef>
                <a:spcPct val="20000"/>
              </a:spcBef>
            </a:pPr>
            <a:r>
              <a:rPr lang="ru-RU" sz="1600"/>
              <a:t>Фролова Алёна Максимовна</a:t>
            </a:r>
          </a:p>
          <a:p>
            <a:pPr algn="r">
              <a:spcBef>
                <a:spcPct val="20000"/>
              </a:spcBef>
            </a:pPr>
            <a:r>
              <a:rPr lang="ru-RU" sz="1600"/>
              <a:t>учащиеся 11 класс </a:t>
            </a:r>
          </a:p>
          <a:p>
            <a:pPr algn="r">
              <a:spcBef>
                <a:spcPct val="20000"/>
              </a:spcBef>
            </a:pPr>
            <a:r>
              <a:rPr lang="ru-RU" sz="1600"/>
              <a:t>МОУ Тихменевской СОШ</a:t>
            </a:r>
          </a:p>
          <a:p>
            <a:pPr algn="r">
              <a:spcBef>
                <a:spcPct val="20000"/>
              </a:spcBef>
            </a:pPr>
            <a:r>
              <a:rPr lang="ru-RU" sz="1600"/>
              <a:t>Рыбинского МР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52600" y="228600"/>
            <a:ext cx="7018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VII</a:t>
            </a:r>
            <a:r>
              <a:rPr lang="ru-RU" sz="2000" b="1">
                <a:solidFill>
                  <a:schemeClr val="tx2"/>
                </a:solidFill>
              </a:rPr>
              <a:t> Фестиваль музеев образовательных организаций 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Ярославской области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191000" y="6324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2017</a:t>
            </a:r>
          </a:p>
        </p:txBody>
      </p:sp>
      <p:pic>
        <p:nvPicPr>
          <p:cNvPr id="9223" name="есть у революции начал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223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343400" y="1828800"/>
            <a:ext cx="4495800" cy="1249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smtClean="0"/>
              <a:t>Денисов </a:t>
            </a:r>
          </a:p>
          <a:p>
            <a:pPr algn="ctr" eaLnBrk="1" hangingPunct="1">
              <a:buFontTx/>
              <a:buNone/>
            </a:pPr>
            <a:r>
              <a:rPr lang="ru-RU" sz="1800" b="1" smtClean="0"/>
              <a:t>Павел Фёдорович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Родился в 1900 году.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Был участником революционного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переворота 1917 года в Петрограде.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Видел В.И. Ленина, Ф.Э. Дзержинского.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Тихменевцы в период Октябрьской социалистической революции  1917 г. и Гражданской войны</a:t>
            </a:r>
          </a:p>
        </p:txBody>
      </p:sp>
      <p:pic>
        <p:nvPicPr>
          <p:cNvPr id="12292" name="Picture 2" descr="C:\Documents and Settings\User\Рабочий стол\фестиваль музеев 2017\2017_02_13\Денисов.jpg"/>
          <p:cNvPicPr>
            <a:picLocks noChangeAspect="1" noChangeArrowheads="1"/>
          </p:cNvPicPr>
          <p:nvPr/>
        </p:nvPicPr>
        <p:blipFill>
          <a:blip r:embed="rId2"/>
          <a:srcRect l="28333" t="1620" r="4475" b="56979"/>
          <a:stretch>
            <a:fillRect/>
          </a:stretch>
        </p:blipFill>
        <p:spPr bwMode="auto">
          <a:xfrm>
            <a:off x="2209800" y="1676400"/>
            <a:ext cx="17526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:\Documents and Settings\User\Рабочий стол\фестиваль музеев 2017\2017_02_13\Кокарев.jpg"/>
          <p:cNvPicPr>
            <a:picLocks noChangeAspect="1" noChangeArrowheads="1"/>
          </p:cNvPicPr>
          <p:nvPr/>
        </p:nvPicPr>
        <p:blipFill>
          <a:blip r:embed="rId3"/>
          <a:srcRect l="22592" t="2226" r="6621" b="46297"/>
          <a:stretch>
            <a:fillRect/>
          </a:stretch>
        </p:blipFill>
        <p:spPr bwMode="auto">
          <a:xfrm>
            <a:off x="2209800" y="4191000"/>
            <a:ext cx="16764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343400" y="4114800"/>
            <a:ext cx="4495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Кокарев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kern="0" dirty="0">
                <a:latin typeface="+mn-lt"/>
              </a:rPr>
              <a:t>Илья Афанасьевич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Родился в 1895 году.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В 1917 году был послан из Москвы в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Нижний Новгород для установления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Советской власти. Оттуда в составе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полка солдат был послан в Белоруссию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kern="0" dirty="0">
                <a:latin typeface="+mn-lt"/>
              </a:rPr>
              <a:t>на борьбу с немцами.</a:t>
            </a:r>
          </a:p>
        </p:txBody>
      </p:sp>
    </p:spTree>
  </p:cSld>
  <p:clrMapOvr>
    <a:masterClrMapping/>
  </p:clrMapOvr>
  <p:transition spd="slow" advClick="0" advTm="7114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smtClean="0"/>
              <a:t>Торицын </a:t>
            </a:r>
          </a:p>
          <a:p>
            <a:pPr algn="ctr" eaLnBrk="1" hangingPunct="1">
              <a:buFontTx/>
              <a:buNone/>
            </a:pPr>
            <a:r>
              <a:rPr lang="ru-RU" sz="1800" b="1" smtClean="0"/>
              <a:t>Пётр Алексеевич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 1917 году избран членом полкового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дивизионого  солдатского комитета.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 1918 году был делегатом от  девятой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армии на Всеармейском съезде. В июне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1918 года был назначен комиссаром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Глебовской  волости, участвовал в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подавлении белогвардейского мятежа в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Рыбинске и Брейтове.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(Ранним утром 8 июля 1918 года в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Рыбинске началось белогвардейское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восстание, организованное «Союзом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защиты Родины и Свободы» Бориса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Савинкова. В тот же день мятеж был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подавлен).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Тихменевцы в период Октябрьской социалистической революции  1917 г. и Гражданской войны</a:t>
            </a:r>
          </a:p>
        </p:txBody>
      </p:sp>
      <p:pic>
        <p:nvPicPr>
          <p:cNvPr id="13316" name="Picture 4" descr="C:\Documents and Settings\User\Рабочий стол\фестиваль музеев 2017\2017_02_13\Торицын.jpg"/>
          <p:cNvPicPr>
            <a:picLocks noChangeAspect="1" noChangeArrowheads="1"/>
          </p:cNvPicPr>
          <p:nvPr/>
        </p:nvPicPr>
        <p:blipFill>
          <a:blip r:embed="rId2"/>
          <a:srcRect l="24625" t="1640" r="5289" b="55742"/>
          <a:stretch>
            <a:fillRect/>
          </a:stretch>
        </p:blipFill>
        <p:spPr bwMode="auto">
          <a:xfrm>
            <a:off x="1828800" y="2057400"/>
            <a:ext cx="27130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348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Тихменевцы в период Октябрьской социалистической революции  1917 г. и Гражданской войны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6764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smtClean="0"/>
              <a:t>Вильчинский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smtClean="0"/>
              <a:t>Антон Иванович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</a:t>
            </a:r>
            <a:r>
              <a:rPr lang="ru-RU" sz="1800" smtClean="0"/>
              <a:t>В 1915 году был призван в армию.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За мужество в боях был награждён георгиевским крестом, медалями, получил чин фельдфебеля.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В 1917 году был членом рабочих, крестьянских и солдатских депутатов.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В 1918 году демобилизован.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Во время Гражданской войны воевал в партизанском отряде с бандами Махно, Григорьева и др.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В 1920 голу был откомандирован в расположение 12 армии, которая находилась в Киеве. Участвовал в боях с Польшей.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В 1923 году демобилизован.</a:t>
            </a:r>
          </a:p>
        </p:txBody>
      </p:sp>
      <p:pic>
        <p:nvPicPr>
          <p:cNvPr id="14340" name="Picture 4" descr="вильчинский"/>
          <p:cNvPicPr>
            <a:picLocks noChangeAspect="1" noChangeArrowheads="1"/>
          </p:cNvPicPr>
          <p:nvPr/>
        </p:nvPicPr>
        <p:blipFill>
          <a:blip r:embed="rId2"/>
          <a:srcRect l="56534" t="25557" r="5995" b="2670"/>
          <a:stretch>
            <a:fillRect/>
          </a:stretch>
        </p:blipFill>
        <p:spPr bwMode="auto">
          <a:xfrm>
            <a:off x="1752600" y="2514600"/>
            <a:ext cx="25892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82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752600"/>
            <a:ext cx="45720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Епифанов    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Александр Иванович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Родился в 1902 году в семье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Крестьянина в селе Феодорицкое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Нижне-Никульской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волости Ярославской губернии.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Окончил начальную школу и в 1914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году, когда умер отец,  его отправили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Петроград учеником к частному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торговцу в мебельный магазин.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 1917 году частная торговля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была закрыта и перешла в  руки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Советсткой власти.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Александр пошёл добровольцем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Красную Армию и прослужил до 1919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года, затем вернулся домой.</a:t>
            </a:r>
          </a:p>
        </p:txBody>
      </p:sp>
      <p:pic>
        <p:nvPicPr>
          <p:cNvPr id="15363" name="Picture 4" descr="епифанов"/>
          <p:cNvPicPr>
            <a:picLocks noChangeAspect="1" noChangeArrowheads="1"/>
          </p:cNvPicPr>
          <p:nvPr/>
        </p:nvPicPr>
        <p:blipFill>
          <a:blip r:embed="rId2"/>
          <a:srcRect l="18123" t="23189" r="52582" b="8351"/>
          <a:stretch>
            <a:fillRect/>
          </a:stretch>
        </p:blipFill>
        <p:spPr bwMode="auto">
          <a:xfrm>
            <a:off x="1676400" y="2133600"/>
            <a:ext cx="2684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143000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Тихменевцы в период</a:t>
            </a:r>
            <a:r>
              <a:rPr lang="ru-RU" smtClean="0"/>
              <a:t> </a:t>
            </a:r>
            <a:r>
              <a:rPr lang="ru-RU" sz="3200" smtClean="0">
                <a:latin typeface="Times New Roman" pitchFamily="18" charset="0"/>
              </a:rPr>
              <a:t>Октябрьской социалистической революции  1917 г. и Гражданской войны</a:t>
            </a:r>
          </a:p>
        </p:txBody>
      </p:sp>
    </p:spTree>
  </p:cSld>
  <p:clrMapOvr>
    <a:masterClrMapping/>
  </p:clrMapOvr>
  <p:transition spd="slow" advClick="0" advTm="7332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5800" y="1752600"/>
            <a:ext cx="4419600" cy="4876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Епифанов    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Александр Иванович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 1924 году поступил и через три года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окончил на «отлично» 1-ю Советскую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Объединенную военную школу РККА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им. ВЦИК в Москве.  Основной ее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задачей стала подготовка командиров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для всех родов сухопутных войск.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Службу проходил в г.Новороссийске,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Таганроге, Краснодаре, Ростове-на-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Дону.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 школьном музее хранятся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фотографии,  китель, письма из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Москвы Александра Ивановича,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письмо  Серафимы Ивановны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Котоминой (Епифановой) сестры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Александра Ивановича, где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рассказывается о его жизни.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.</a:t>
            </a:r>
          </a:p>
        </p:txBody>
      </p:sp>
      <p:pic>
        <p:nvPicPr>
          <p:cNvPr id="16387" name="Picture 3" descr="епифанов"/>
          <p:cNvPicPr>
            <a:picLocks noChangeAspect="1" noChangeArrowheads="1"/>
          </p:cNvPicPr>
          <p:nvPr/>
        </p:nvPicPr>
        <p:blipFill>
          <a:blip r:embed="rId2"/>
          <a:srcRect l="18123" t="23189" r="52582" b="8351"/>
          <a:stretch>
            <a:fillRect/>
          </a:stretch>
        </p:blipFill>
        <p:spPr bwMode="auto">
          <a:xfrm>
            <a:off x="1676400" y="2133600"/>
            <a:ext cx="2684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143000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Тихменевцы в период</a:t>
            </a:r>
            <a:r>
              <a:rPr lang="ru-RU" smtClean="0"/>
              <a:t> </a:t>
            </a:r>
            <a:r>
              <a:rPr lang="ru-RU" sz="3200" smtClean="0">
                <a:latin typeface="Times New Roman" pitchFamily="18" charset="0"/>
              </a:rPr>
              <a:t>Октябрьской социалистической революции  1917 г. и Гражданской войны</a:t>
            </a:r>
          </a:p>
        </p:txBody>
      </p:sp>
    </p:spTree>
  </p:cSld>
  <p:clrMapOvr>
    <a:masterClrMapping/>
  </p:clrMapOvr>
  <p:transition spd="slow" advClick="0" advTm="7114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5105400" cy="304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smtClean="0"/>
              <a:t>Шашков                                                </a:t>
            </a:r>
          </a:p>
          <a:p>
            <a:pPr algn="ctr" eaLnBrk="1" hangingPunct="1">
              <a:buFontTx/>
              <a:buNone/>
            </a:pPr>
            <a:r>
              <a:rPr lang="ru-RU" sz="1800" b="1" smtClean="0"/>
              <a:t> Иосиф Иванович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Родился в 1988 году. Участвовал в Первой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Мировой войне 1914 года. За участие в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военных действиях на реке Сан награждён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георгиевским крестом 4 степени. Имел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звание старшего унтер-офицера. Во время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Гражданской войны работал санитаром в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Рыбинском госпитале.</a:t>
            </a:r>
          </a:p>
        </p:txBody>
      </p:sp>
      <p:pic>
        <p:nvPicPr>
          <p:cNvPr id="17411" name="Picture 6" descr="шашков"/>
          <p:cNvPicPr>
            <a:picLocks noChangeAspect="1" noChangeArrowheads="1"/>
          </p:cNvPicPr>
          <p:nvPr/>
        </p:nvPicPr>
        <p:blipFill>
          <a:blip r:embed="rId2"/>
          <a:srcRect l="57091" t="20174" r="7152" b="8105"/>
          <a:stretch>
            <a:fillRect/>
          </a:stretch>
        </p:blipFill>
        <p:spPr bwMode="auto">
          <a:xfrm>
            <a:off x="1981200" y="18288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143000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Тихменевцы в период</a:t>
            </a:r>
            <a:r>
              <a:rPr lang="ru-RU" smtClean="0"/>
              <a:t> </a:t>
            </a:r>
            <a:r>
              <a:rPr lang="ru-RU" sz="3200" smtClean="0">
                <a:latin typeface="Times New Roman" pitchFamily="18" charset="0"/>
              </a:rPr>
              <a:t>Октябрьской социалистической революции  1917 г. и Гражданской войны</a:t>
            </a:r>
          </a:p>
        </p:txBody>
      </p:sp>
      <p:pic>
        <p:nvPicPr>
          <p:cNvPr id="17413" name="Picture 5" descr="C:\Documents and Settings\User\Рабочий стол\фестиваль музеев 2017\2017_02_13\Кучин.jpg"/>
          <p:cNvPicPr>
            <a:picLocks noChangeAspect="1" noChangeArrowheads="1"/>
          </p:cNvPicPr>
          <p:nvPr/>
        </p:nvPicPr>
        <p:blipFill>
          <a:blip r:embed="rId3"/>
          <a:srcRect l="56969" t="8023" b="68462"/>
          <a:stretch>
            <a:fillRect/>
          </a:stretch>
        </p:blipFill>
        <p:spPr bwMode="auto">
          <a:xfrm>
            <a:off x="1973263" y="4495800"/>
            <a:ext cx="191293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038600" y="4549775"/>
            <a:ext cx="4800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Кучин </a:t>
            </a:r>
          </a:p>
          <a:p>
            <a:pPr algn="ctr"/>
            <a:r>
              <a:rPr lang="ru-RU" b="1"/>
              <a:t>Михаил Кузьмич</a:t>
            </a:r>
          </a:p>
          <a:p>
            <a:r>
              <a:rPr lang="ru-RU"/>
              <a:t>В сентябре 1918 года зачислен в 56 Костромской кавалерийский полк. </a:t>
            </a:r>
          </a:p>
          <a:p>
            <a:r>
              <a:rPr lang="ru-RU"/>
              <a:t>Был помощников командира связи.</a:t>
            </a:r>
          </a:p>
          <a:p>
            <a:r>
              <a:rPr lang="ru-RU"/>
              <a:t>Воевал на Восточном фронте с Колчаком. Отличился в годы Великой Отечественной войны 1941-1945 гг., имеет много наград.</a:t>
            </a:r>
          </a:p>
        </p:txBody>
      </p:sp>
    </p:spTree>
  </p:cSld>
  <p:clrMapOvr>
    <a:masterClrMapping/>
  </p:clrMapOvr>
  <p:transition spd="slow" advClick="0" advTm="7036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27188" y="0"/>
            <a:ext cx="75168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cs typeface="Times New Roman" pitchFamily="18" charset="0"/>
              </a:rPr>
              <a:t>Октябрьская социалистическая </a:t>
            </a:r>
            <a:endParaRPr lang="en-US" sz="32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революция1917 г. глазами художников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590800" y="6019800"/>
            <a:ext cx="57150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И.А. Владимиров. «Взятие Зимнего дворца» (1917</a:t>
            </a:r>
            <a:r>
              <a:rPr lang="ru-RU" i="1"/>
              <a:t>)</a:t>
            </a:r>
            <a:r>
              <a:rPr lang="ru-RU"/>
              <a:t> </a:t>
            </a:r>
          </a:p>
        </p:txBody>
      </p:sp>
      <p:pic>
        <p:nvPicPr>
          <p:cNvPr id="18436" name="Picture 7" descr="РЕВОЛЮЦИЯ В КАРТИН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5867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333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2286000" y="5715000"/>
            <a:ext cx="61864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i="1"/>
              <a:t> </a:t>
            </a:r>
            <a:r>
              <a:rPr lang="ru-RU"/>
              <a:t>   В. А. Серов. </a:t>
            </a:r>
          </a:p>
          <a:p>
            <a:pPr algn="ctr"/>
            <a:r>
              <a:rPr lang="ru-RU"/>
              <a:t>«В. И. Ленин провозглашает Советскую власть» (1947) </a:t>
            </a:r>
          </a:p>
        </p:txBody>
      </p:sp>
      <p:pic>
        <p:nvPicPr>
          <p:cNvPr id="19459" name="Picture 8" descr="Картины с В.И. Ленины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0"/>
            <a:ext cx="5314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27188" y="0"/>
            <a:ext cx="75168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cs typeface="Times New Roman" pitchFamily="18" charset="0"/>
              </a:rPr>
              <a:t>Октябрьская социалистическая </a:t>
            </a:r>
            <a:endParaRPr lang="en-US" sz="32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революция1917 г. глазами художников</a:t>
            </a:r>
          </a:p>
        </p:txBody>
      </p:sp>
    </p:spTree>
  </p:cSld>
  <p:clrMapOvr>
    <a:masterClrMapping/>
  </p:clrMapOvr>
  <p:transition spd="slow" advClick="0" advTm="7551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1752600"/>
            <a:ext cx="3362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5715000" y="5715000"/>
            <a:ext cx="29241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В. А. Серов. </a:t>
            </a:r>
          </a:p>
          <a:p>
            <a:pPr algn="just"/>
            <a:r>
              <a:rPr lang="ru-RU"/>
              <a:t>«Декрет о земле» (1957) </a:t>
            </a:r>
          </a:p>
        </p:txBody>
      </p:sp>
      <p:pic>
        <p:nvPicPr>
          <p:cNvPr id="20484" name="Picture 9" descr="http://chron.eduhmao.ru/img_12_15_0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752600"/>
            <a:ext cx="342106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1981200" y="5715000"/>
            <a:ext cx="28130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В. А. Серов. </a:t>
            </a:r>
          </a:p>
          <a:p>
            <a:pPr algn="just"/>
            <a:r>
              <a:rPr lang="ru-RU"/>
              <a:t>«Декрет о мире» (1962)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7188" y="0"/>
            <a:ext cx="75168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cs typeface="Times New Roman" pitchFamily="18" charset="0"/>
              </a:rPr>
              <a:t>Октябрьская социалистическая </a:t>
            </a:r>
            <a:endParaRPr lang="en-US" sz="32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революция1917 г. глазами художников</a:t>
            </a:r>
          </a:p>
        </p:txBody>
      </p:sp>
    </p:spTree>
  </p:cSld>
  <p:clrMapOvr>
    <a:masterClrMapping/>
  </p:clrMapOvr>
  <p:transition spd="slow" advClick="0" advTm="7254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FyPJUgToj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71600"/>
            <a:ext cx="47847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7188" y="0"/>
            <a:ext cx="75168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cs typeface="Times New Roman" pitchFamily="18" charset="0"/>
              </a:rPr>
              <a:t>Октябрьская социалистическая </a:t>
            </a:r>
            <a:endParaRPr lang="en-US" sz="32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революция1917 г. глазами художников</a:t>
            </a:r>
          </a:p>
        </p:txBody>
      </p:sp>
    </p:spTree>
  </p:cSld>
  <p:clrMapOvr>
    <a:masterClrMapping/>
  </p:clrMapOvr>
  <p:transition spd="slow" advClick="0" advTm="741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371600"/>
            <a:ext cx="7162800" cy="4572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1800" b="1" smtClean="0"/>
              <a:t>Вели́кая Октя́брьская социалисти́ческая револю́ция</a:t>
            </a:r>
            <a:r>
              <a:rPr lang="ru-RU" sz="1800" smtClean="0"/>
              <a:t> — одно из крупнейших политических событий XX века, произошедшее в России в октябре (по новому стилю — в ноябре) 1917 года и повлиявшее на дальнейший ход всемирной истории. </a:t>
            </a:r>
          </a:p>
          <a:p>
            <a:pPr algn="l" eaLnBrk="1" hangingPunct="1">
              <a:lnSpc>
                <a:spcPct val="80000"/>
              </a:lnSpc>
            </a:pPr>
            <a:endParaRPr lang="ru-RU" sz="1800" smtClean="0"/>
          </a:p>
          <a:p>
            <a:pPr algn="l" eaLnBrk="1" hangingPunct="1">
              <a:lnSpc>
                <a:spcPct val="80000"/>
              </a:lnSpc>
            </a:pPr>
            <a:r>
              <a:rPr lang="ru-RU" sz="1800" smtClean="0"/>
              <a:t>В результате революции началась Гражданская война в России, было свергнуто Временное правительство и к власти пришло правительство, сформированное II Всероссийским съездом Советов, абсолютное большинство делегатов которого составили большевики (РСДРП(б)) и их союзники левые эсеры, поддержанные также некоторыми национальными организациями, небольшой частью меньшевиков-интернационалистов, и некоторыми анархистами.                                                                 </a:t>
            </a:r>
          </a:p>
          <a:p>
            <a:pPr algn="l" eaLnBrk="1" hangingPunct="1">
              <a:lnSpc>
                <a:spcPct val="80000"/>
              </a:lnSpc>
            </a:pPr>
            <a:endParaRPr lang="ru-RU" sz="1800" smtClean="0"/>
          </a:p>
          <a:p>
            <a:pPr algn="l" eaLnBrk="1" hangingPunct="1">
              <a:lnSpc>
                <a:spcPct val="80000"/>
              </a:lnSpc>
            </a:pPr>
            <a:r>
              <a:rPr lang="ru-RU" sz="1800" smtClean="0"/>
              <a:t>В ноябре 1917 года новое правительство было поддержано также большинством Чрезвычайного Съезда крестьянских депутатов. 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676400" y="762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Октябрьская революция</a:t>
            </a:r>
          </a:p>
        </p:txBody>
      </p:sp>
    </p:spTree>
  </p:cSld>
  <p:clrMapOvr>
    <a:masterClrMapping/>
  </p:clrMapOvr>
  <p:transition spd="slow" advClick="0" advTm="7052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www.maslovka.info/images/555/GER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47800"/>
            <a:ext cx="3571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825625" y="6096000"/>
            <a:ext cx="6875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" algn="ctr"/>
            <a:r>
              <a:rPr lang="ru-RU"/>
              <a:t>С. В. Герасимов. «В.И.Ленин на втором съезде Советов среди</a:t>
            </a:r>
          </a:p>
          <a:p>
            <a:pPr indent="53975" algn="ctr"/>
            <a:r>
              <a:rPr lang="ru-RU"/>
              <a:t>делегатов-крестьян» (1936)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88" y="0"/>
            <a:ext cx="75168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cs typeface="Times New Roman" pitchFamily="18" charset="0"/>
              </a:rPr>
              <a:t>Октябрьская социалистическая </a:t>
            </a:r>
            <a:endParaRPr lang="en-US" sz="3200" dirty="0"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cs typeface="Times New Roman" pitchFamily="18" charset="0"/>
              </a:rPr>
              <a:t>революция1917 г. глазами художников</a:t>
            </a:r>
          </a:p>
        </p:txBody>
      </p:sp>
    </p:spTree>
  </p:cSld>
  <p:clrMapOvr>
    <a:masterClrMapping/>
  </p:clrMapOvr>
  <p:transition spd="slow" advClick="0" advTm="6989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010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Значение революции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010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Изменился ход истории не только в России, но и во всём мире, впервые появилось социалистическое государство.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Было создано новое советское государство, произошли коренные изменения во всех сферах общественной жизни.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Было положено начало формирования мировой социалистической системы, которая противостояла капиталистическим странам.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23556" name="Picture 5" descr="204464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50292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472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467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Источники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0"/>
            <a:ext cx="7162800" cy="3124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1.Революция и гражданская война в России: 1917—1923 гг. Энциклопедия в 4 томах / глав. ред. С. А. Кондратов. — Москва: Терра, 2008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2. </a:t>
            </a:r>
            <a:r>
              <a:rPr lang="ru-RU" sz="1800" smtClean="0">
                <a:hlinkClick r:id="rId2"/>
              </a:rPr>
              <a:t>ru.wikipedia.org</a:t>
            </a: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800" smtClean="0"/>
              <a:t>3. </a:t>
            </a:r>
            <a:r>
              <a:rPr lang="ru-RU" sz="1800" smtClean="0">
                <a:hlinkClick r:id="rId3"/>
              </a:rPr>
              <a:t>http://www.historicus.ru/39/</a:t>
            </a: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800" smtClean="0"/>
              <a:t>4. </a:t>
            </a:r>
            <a:r>
              <a:rPr lang="ru-RU" sz="1800" smtClean="0">
                <a:hlinkClick r:id="rId4"/>
              </a:rPr>
              <a:t>yandex.ru/images</a:t>
            </a: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800" smtClean="0"/>
              <a:t>5. </a:t>
            </a:r>
            <a:r>
              <a:rPr lang="ru-RU" sz="1800" smtClean="0">
                <a:hlinkClick r:id="rId5"/>
              </a:rPr>
              <a:t>http://pedsovet.su/</a:t>
            </a:r>
            <a:r>
              <a:rPr lang="ru-RU" sz="1800" smtClean="0"/>
              <a:t>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6. Материалы школьного краеведческого музея «История посёлка Тихменево»</a:t>
            </a:r>
          </a:p>
          <a:p>
            <a:pPr eaLnBrk="1" hangingPunct="1">
              <a:buFontTx/>
              <a:buNone/>
            </a:pPr>
            <a:endParaRPr lang="ru-RU" sz="180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800" b="1" smtClean="0">
              <a:hlinkClick r:id="rId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ransition spd="slow" advClick="0" advTm="7551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362200"/>
            <a:ext cx="7010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7707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676400" y="1066800"/>
            <a:ext cx="7239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Причины:</a:t>
            </a:r>
          </a:p>
          <a:p>
            <a:pPr>
              <a:buFont typeface="Arial" charset="0"/>
              <a:buChar char="•"/>
            </a:pPr>
            <a:r>
              <a:rPr lang="ru-RU">
                <a:cs typeface="Arial" charset="0"/>
              </a:rPr>
              <a:t>накал классовой борьбы, противоречия между трудом и капиталом;</a:t>
            </a:r>
          </a:p>
          <a:p>
            <a:pPr>
              <a:buFont typeface="Arial" charset="0"/>
              <a:buChar char="•"/>
            </a:pPr>
            <a:r>
              <a:rPr lang="ru-RU">
                <a:cs typeface="Arial" charset="0"/>
              </a:rPr>
              <a:t>слабость Временного правительства и всего государственного аппарата;</a:t>
            </a:r>
          </a:p>
          <a:p>
            <a:pPr>
              <a:buFont typeface="Arial" charset="0"/>
              <a:buChar char="•"/>
            </a:pPr>
            <a:r>
              <a:rPr lang="ru-RU">
                <a:cs typeface="Arial" charset="0"/>
              </a:rPr>
              <a:t>финансовый кризис, экономика в полном упадке, проблемы со снабжением городов;</a:t>
            </a:r>
          </a:p>
          <a:p>
            <a:pPr>
              <a:buFont typeface="Arial" charset="0"/>
              <a:buChar char="•"/>
            </a:pPr>
            <a:r>
              <a:rPr lang="ru-RU">
                <a:cs typeface="Arial" charset="0"/>
              </a:rPr>
              <a:t>крестьянские восстания в деревне, которым власть была не в силах противостоять.</a:t>
            </a:r>
          </a:p>
          <a:p>
            <a:pPr>
              <a:buFont typeface="Arial" charset="0"/>
              <a:buNone/>
            </a:pPr>
            <a:endParaRPr lang="ru-RU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/>
              <a:t>Главные организаторы: В. И. Ленин, Л. Д. Троцкий, Я. М. Свердлов.</a:t>
            </a:r>
          </a:p>
          <a:p>
            <a:pPr>
              <a:buFont typeface="Arial" charset="0"/>
              <a:buNone/>
            </a:pPr>
            <a:endParaRPr lang="ru-RU"/>
          </a:p>
          <a:p>
            <a:r>
              <a:rPr lang="ru-RU" b="1"/>
              <a:t>10 октября </a:t>
            </a:r>
            <a:r>
              <a:rPr lang="ru-RU"/>
              <a:t>ЦК партии большевиков во главе с </a:t>
            </a:r>
            <a:r>
              <a:rPr lang="ru-RU" b="1"/>
              <a:t>В. И.  Лениным  </a:t>
            </a:r>
            <a:r>
              <a:rPr lang="ru-RU"/>
              <a:t>принял решение о подготовке вооружённого восстания.</a:t>
            </a:r>
          </a:p>
          <a:p>
            <a:r>
              <a:rPr lang="ru-RU" b="1"/>
              <a:t>12 октября </a:t>
            </a:r>
            <a:r>
              <a:rPr lang="ru-RU"/>
              <a:t>Петроградский Совет по инициативе </a:t>
            </a:r>
            <a:r>
              <a:rPr lang="ru-RU" b="1"/>
              <a:t>Л. Д. Троцкого </a:t>
            </a:r>
            <a:r>
              <a:rPr lang="ru-RU"/>
              <a:t>создал военно-революционный комитет </a:t>
            </a:r>
            <a:r>
              <a:rPr lang="ru-RU" b="1"/>
              <a:t>(ВРК)</a:t>
            </a:r>
            <a:r>
              <a:rPr lang="ru-RU"/>
              <a:t>, ставший штабом по подготовке восстания.</a:t>
            </a:r>
          </a:p>
          <a:p>
            <a:r>
              <a:rPr lang="ru-RU" b="1"/>
              <a:t>16 октября </a:t>
            </a:r>
            <a:r>
              <a:rPr lang="ru-RU"/>
              <a:t>был образован центр для руководства восстанием в Смольном дворце.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676400" y="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Октябрьская революция</a:t>
            </a:r>
          </a:p>
        </p:txBody>
      </p:sp>
    </p:spTree>
  </p:cSld>
  <p:clrMapOvr>
    <a:masterClrMapping/>
  </p:clrMapOvr>
  <p:transition spd="slow" advClick="0" advTm="7378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1676400" y="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Октябрьская революция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828800" y="1295400"/>
            <a:ext cx="70104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24 октября </a:t>
            </a:r>
            <a:r>
              <a:rPr lang="ru-RU"/>
              <a:t>началось вооружённое восстание в Петрограде.</a:t>
            </a:r>
          </a:p>
          <a:p>
            <a:pPr>
              <a:defRPr/>
            </a:pPr>
            <a:endParaRPr lang="ru-RU"/>
          </a:p>
          <a:p>
            <a:pPr eaLnBrk="0" hangingPunct="0">
              <a:spcBef>
                <a:spcPct val="20000"/>
              </a:spcBef>
              <a:defRPr/>
            </a:pPr>
            <a:r>
              <a:rPr lang="en-US" b="1"/>
              <a:t>В</a:t>
            </a:r>
            <a:r>
              <a:rPr lang="ru-RU" b="1"/>
              <a:t> ночь с 24 на 25 октября</a:t>
            </a:r>
            <a:r>
              <a:rPr lang="ru-RU"/>
              <a:t> – заняты Почтамт, телеграф, электростанция, банк</a:t>
            </a:r>
            <a:r>
              <a:rPr lang="en-US"/>
              <a:t>и</a:t>
            </a:r>
            <a:r>
              <a:rPr lang="ru-RU"/>
              <a:t>, мосты, вокзал</a:t>
            </a:r>
            <a:r>
              <a:rPr lang="en-US"/>
              <a:t>ы</a:t>
            </a:r>
            <a:r>
              <a:rPr lang="ru-RU"/>
              <a:t>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/>
          </a:p>
          <a:p>
            <a:pPr>
              <a:defRPr/>
            </a:pPr>
            <a:r>
              <a:rPr lang="ru-RU" b="1"/>
              <a:t>В 21 ч 40 минут</a:t>
            </a:r>
            <a:r>
              <a:rPr lang="ru-RU"/>
              <a:t>  по сигналу с крейсера 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«Аврора» </a:t>
            </a:r>
            <a:r>
              <a:rPr lang="ru-RU"/>
              <a:t>начался захват Зимнего дворца, защищать который остались небольшой юнкерский отряд и добровольческий женский батальон.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25 октября </a:t>
            </a:r>
            <a:r>
              <a:rPr lang="ru-RU"/>
              <a:t>ВРК опубликовал воззвание «К гражданам России» о низложении Временного правительства и переходе власти к</a:t>
            </a:r>
            <a:r>
              <a:rPr lang="ru-RU" b="1"/>
              <a:t> ВРК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 spd="slow" advClick="0" advTm="7192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1"/>
          <p:cNvSpPr>
            <a:spLocks noGrp="1"/>
          </p:cNvSpPr>
          <p:nvPr>
            <p:ph idx="4294967295"/>
          </p:nvPr>
        </p:nvSpPr>
        <p:spPr>
          <a:xfrm>
            <a:off x="996950" y="152400"/>
            <a:ext cx="8147050" cy="884238"/>
          </a:xfrm>
        </p:spPr>
        <p:txBody>
          <a:bodyPr anchor="ctr"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     </a:t>
            </a:r>
            <a:r>
              <a:rPr lang="en-US" smtClean="0">
                <a:latin typeface="Times New Roman" pitchFamily="18" charset="0"/>
              </a:rPr>
              <a:t>II </a:t>
            </a:r>
            <a:r>
              <a:rPr lang="ru-RU" smtClean="0">
                <a:latin typeface="Times New Roman" pitchFamily="18" charset="0"/>
              </a:rPr>
              <a:t>Всероссийский съезд Советов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52600" y="1295400"/>
            <a:ext cx="73914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Arial" charset="0"/>
              </a:rPr>
              <a:t>25 октября </a:t>
            </a:r>
            <a:r>
              <a:rPr lang="ru-RU">
                <a:latin typeface="Calibri" pitchFamily="34" charset="0"/>
                <a:cs typeface="Arial" charset="0"/>
              </a:rPr>
              <a:t>в Смольном открылся </a:t>
            </a:r>
            <a:r>
              <a:rPr lang="ru-RU" b="1">
                <a:latin typeface="Calibri" pitchFamily="34" charset="0"/>
                <a:cs typeface="Arial" charset="0"/>
              </a:rPr>
              <a:t>Второй Всероссийский съезд Советов рабочих и солдатских депутатов. </a:t>
            </a:r>
          </a:p>
          <a:p>
            <a:r>
              <a:rPr lang="ru-RU">
                <a:latin typeface="Calibri" pitchFamily="34" charset="0"/>
                <a:cs typeface="Arial" charset="0"/>
              </a:rPr>
              <a:t>Принятие: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  <a:cs typeface="Arial" charset="0"/>
              </a:rPr>
              <a:t>Декрета о мире </a:t>
            </a:r>
            <a:r>
              <a:rPr lang="ru-RU">
                <a:latin typeface="Calibri" pitchFamily="34" charset="0"/>
                <a:cs typeface="Arial" charset="0"/>
              </a:rPr>
              <a:t>— всем воюющим странам и народам предлагалось заключить всеобщий демократический мир;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  <a:cs typeface="Arial" charset="0"/>
              </a:rPr>
              <a:t>Декрета о создании советского правительства: высший орган Советской власти — Всероссийский Центральный Исполнительный Комитет (ВЦИК) председатель Л. Б. Каменев, правительство — Совет народных комиссаров (СНК) во главе с Лениным.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Calibri" pitchFamily="34" charset="0"/>
                <a:cs typeface="Arial" charset="0"/>
              </a:rPr>
              <a:t>Декрета о земле</a:t>
            </a:r>
            <a:r>
              <a:rPr lang="ru-RU">
                <a:latin typeface="Calibri" pitchFamily="34" charset="0"/>
                <a:cs typeface="Arial" charset="0"/>
              </a:rPr>
              <a:t>, согласно которому помещичья земля подлежала конфискации.</a:t>
            </a:r>
          </a:p>
          <a:p>
            <a:endParaRPr lang="ru-RU">
              <a:latin typeface="Calibri" pitchFamily="34" charset="0"/>
              <a:cs typeface="Arial" charset="0"/>
            </a:endParaRPr>
          </a:p>
        </p:txBody>
      </p:sp>
      <p:pic>
        <p:nvPicPr>
          <p:cNvPr id="7172" name="Picture 10" descr="Illustrated%2BHistory_0023_0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6482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0_3f028_26191e0f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150" y="4648200"/>
            <a:ext cx="16176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 descr="dekret-o-vlas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0" y="4648200"/>
            <a:ext cx="1543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114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minchanin.esmasoft.com/maps/hist1970/hist02.jpg"/>
          <p:cNvPicPr>
            <a:picLocks noChangeAspect="1" noChangeArrowheads="1"/>
          </p:cNvPicPr>
          <p:nvPr/>
        </p:nvPicPr>
        <p:blipFill>
          <a:blip r:embed="rId2"/>
          <a:srcRect l="3215" t="3471" r="1920" b="34367"/>
          <a:stretch>
            <a:fillRect/>
          </a:stretch>
        </p:blipFill>
        <p:spPr bwMode="auto">
          <a:xfrm>
            <a:off x="1752600" y="1905000"/>
            <a:ext cx="4349750" cy="442595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195" name="Picture 4" descr="http://minchanin.esmasoft.com/maps/hist1970/hist02.jpg"/>
          <p:cNvPicPr>
            <a:picLocks noChangeAspect="1" noChangeArrowheads="1"/>
          </p:cNvPicPr>
          <p:nvPr/>
        </p:nvPicPr>
        <p:blipFill>
          <a:blip r:embed="rId2"/>
          <a:srcRect l="2072" t="71611" r="68860" b="1836"/>
          <a:stretch>
            <a:fillRect/>
          </a:stretch>
        </p:blipFill>
        <p:spPr bwMode="auto">
          <a:xfrm>
            <a:off x="6189663" y="1905000"/>
            <a:ext cx="2954337" cy="44196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Установление новой власти </a:t>
            </a:r>
            <a:br>
              <a:rPr lang="ru-RU" sz="32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на местах</a:t>
            </a:r>
          </a:p>
        </p:txBody>
      </p:sp>
    </p:spTree>
  </p:cSld>
  <p:clrMapOvr>
    <a:masterClrMapping/>
  </p:clrMapOvr>
  <p:transition spd="slow" advClick="0" advTm="7207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Установление новой власти </a:t>
            </a:r>
            <a:br>
              <a:rPr lang="ru-RU" sz="32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в Ярославле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905000" y="1676400"/>
            <a:ext cx="6858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Утром </a:t>
            </a:r>
            <a:r>
              <a:rPr lang="ru-RU" b="1"/>
              <a:t>26 октября 1917 г.</a:t>
            </a:r>
            <a:r>
              <a:rPr lang="ru-RU"/>
              <a:t> в Ярославле было получено известие о захвате власти в Петрограде большевиками. Для обсуждения «текущего политического момента» в «Доме народа» (бывшей резиденции губернатора) 27 октября 1917 г. созвано расширенное заседание Ярославского совета. Большевикам, заручившимся поддержкой представителей фабзавкомов и полковых комитетов, удалось провести свою резолюцию о немедленной передаче власти советам. В результате эсеры с меньшевиками объявили о подлоге результатов, после чего покинули «Дом народа». После их ухода оставшимися (в основном большевиками) избран Временный </a:t>
            </a:r>
            <a:r>
              <a:rPr lang="ru-RU" b="1"/>
              <a:t>Исполнительный Комитет Совета рабочих и солдатских депутатов</a:t>
            </a:r>
            <a:r>
              <a:rPr lang="ru-RU"/>
              <a:t>, сосредоточивший у себя власть в губернии. При совете образован Военно-Революционный Комитет, обеспечивавший соблюдение распоряжений новой власти. </a:t>
            </a:r>
          </a:p>
        </p:txBody>
      </p:sp>
    </p:spTree>
  </p:cSld>
  <p:clrMapOvr>
    <a:masterClrMapping/>
  </p:clrMapOvr>
  <p:transition spd="slow" advClick="0" advTm="7566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76400" y="274638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Установление новой власти </a:t>
            </a:r>
            <a:br>
              <a:rPr lang="ru-RU" sz="32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3200">
                <a:solidFill>
                  <a:schemeClr val="tx2"/>
                </a:solidFill>
                <a:latin typeface="Times New Roman" pitchFamily="18" charset="0"/>
              </a:rPr>
              <a:t>в Ярославле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00" y="1676400"/>
            <a:ext cx="6858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Приход большевиков к власти в других городах и местностях Ярославской губернии также не был отмечен серьезными столкновениями. В Любиме, Романово-Борисоглебске, Данилове, Мышкине, Ростове представители Временного правительства просто уступили место новым советским органам. В Угличе для этого потребовалась демонстрация оружия, хотя также обошлось без жертв. В Пошехонском уезде была попытка противостоять большевикам с оружием в руках, также быстро подавленная.</a:t>
            </a:r>
          </a:p>
          <a:p>
            <a:r>
              <a:rPr lang="ru-RU"/>
              <a:t>Специфично развивались события лишь в Мологском и Рыбинском уездах. В Мологе и Рыбинске большевики смогли прийти к власти лишь в январе-феврале 1918 г. с помощью прибывших с Балтики матросов, при этом в Брейтовской волости Мологского уезда к тому моменту уже образовалась самостоятельная «Брейтовская республика» со своим СНК (просуществовала до июня 1918 г.).  </a:t>
            </a:r>
          </a:p>
        </p:txBody>
      </p:sp>
    </p:spTree>
  </p:cSld>
  <p:clrMapOvr>
    <a:masterClrMapping/>
  </p:clrMapOvr>
  <p:transition spd="slow" advClick="0" advTm="7519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10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Итоги революции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90600"/>
            <a:ext cx="7467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Свержение Временного правительства.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Установление власти Советов.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К власти пришёл народ - рабочие и крестьяне.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Новая власть немедленно начала решение основных вопросов: о выходе из войны, передаче земли крестьянам, контролирование рабочими заводов, преодоление разрухи.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sz="1800" smtClean="0"/>
              <a:t>Революция привела к гражданской войне.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  <p:pic>
        <p:nvPicPr>
          <p:cNvPr id="11268" name="Picture 5" descr="146811241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54102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51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1179</Words>
  <Application>Microsoft PowerPoint</Application>
  <PresentationFormat>Экран (4:3)</PresentationFormat>
  <Paragraphs>182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Тихменевцы в период  Октябрьской революции 1917 года  и  Гражданской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Итоги революции</vt:lpstr>
      <vt:lpstr>Тихменевцы в период Октябрьской социалистической революции  1917 г. и Гражданской войны</vt:lpstr>
      <vt:lpstr>Тихменевцы в период Октябрьской социалистической революции  1917 г. и Гражданской войны</vt:lpstr>
      <vt:lpstr>Тихменевцы в период Октябрьской социалистической революции  1917 г. и Гражданской войны</vt:lpstr>
      <vt:lpstr>Тихменевцы в период Октябрьской социалистической революции  1917 г. и Гражданской войны</vt:lpstr>
      <vt:lpstr>Тихменевцы в период Октябрьской социалистической революции  1917 г. и Гражданской войны</vt:lpstr>
      <vt:lpstr>Тихменевцы в период Октябрьской социалистической революции  1917 г. и Гражданской войны</vt:lpstr>
      <vt:lpstr>Слайд 16</vt:lpstr>
      <vt:lpstr>Слайд 17</vt:lpstr>
      <vt:lpstr>Слайд 18</vt:lpstr>
      <vt:lpstr>Слайд 19</vt:lpstr>
      <vt:lpstr>Слайд 20</vt:lpstr>
      <vt:lpstr>Значение революции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</dc:creator>
  <cp:lastModifiedBy>Ученик</cp:lastModifiedBy>
  <cp:revision>30</cp:revision>
  <cp:lastPrinted>1601-01-01T00:00:00Z</cp:lastPrinted>
  <dcterms:created xsi:type="dcterms:W3CDTF">1601-01-01T00:00:00Z</dcterms:created>
  <dcterms:modified xsi:type="dcterms:W3CDTF">2017-02-13T10:03:16Z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